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8" r:id="rId1"/>
  </p:sldMasterIdLst>
  <p:notesMasterIdLst>
    <p:notesMasterId r:id="rId10"/>
  </p:notesMasterIdLst>
  <p:sldIdLst>
    <p:sldId id="256" r:id="rId2"/>
    <p:sldId id="265" r:id="rId3"/>
    <p:sldId id="258" r:id="rId4"/>
    <p:sldId id="266" r:id="rId5"/>
    <p:sldId id="260" r:id="rId6"/>
    <p:sldId id="261" r:id="rId7"/>
    <p:sldId id="262" r:id="rId8"/>
    <p:sldId id="264" r:id="rId9"/>
  </p:sldIdLst>
  <p:sldSz cx="10058400" cy="10058400"/>
  <p:notesSz cx="6797675" cy="9928225"/>
  <p:defaultTextStyle>
    <a:defPPr>
      <a:defRPr lang="ru-RU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6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C9F42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8" autoAdjust="0"/>
  </p:normalViewPr>
  <p:slideViewPr>
    <p:cSldViewPr>
      <p:cViewPr varScale="1">
        <p:scale>
          <a:sx n="75" d="100"/>
          <a:sy n="75" d="100"/>
        </p:scale>
        <p:origin x="-2418" y="-108"/>
      </p:cViewPr>
      <p:guideLst>
        <p:guide orient="horz" pos="316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254754636357147"/>
          <c:y val="0.13052064144155895"/>
          <c:w val="0.56264930403012925"/>
          <c:h val="0.8142688685653424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30000"/>
                      <a:satMod val="250000"/>
                    </a:schemeClr>
                  </a:gs>
                  <a:gs pos="72000">
                    <a:schemeClr val="accent1">
                      <a:tint val="75000"/>
                      <a:satMod val="210000"/>
                    </a:schemeClr>
                  </a:gs>
                  <a:gs pos="100000">
                    <a:schemeClr val="accent1"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4D-44F9-8C2F-077A39273F9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tint val="30000"/>
                      <a:satMod val="250000"/>
                    </a:schemeClr>
                  </a:gs>
                  <a:gs pos="72000">
                    <a:schemeClr val="accent3">
                      <a:tint val="75000"/>
                      <a:satMod val="210000"/>
                    </a:schemeClr>
                  </a:gs>
                  <a:gs pos="100000">
                    <a:schemeClr val="accent3"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4D-44F9-8C2F-077A39273F9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tint val="30000"/>
                      <a:satMod val="250000"/>
                    </a:schemeClr>
                  </a:gs>
                  <a:gs pos="72000">
                    <a:schemeClr val="accent5">
                      <a:tint val="75000"/>
                      <a:satMod val="210000"/>
                    </a:schemeClr>
                  </a:gs>
                  <a:gs pos="100000">
                    <a:schemeClr val="accent5"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4D-44F9-8C2F-077A39273F9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30000"/>
                      <a:satMod val="250000"/>
                    </a:schemeClr>
                  </a:gs>
                  <a:gs pos="72000">
                    <a:schemeClr val="accent1">
                      <a:lumMod val="60000"/>
                      <a:tint val="75000"/>
                      <a:satMod val="210000"/>
                    </a:schemeClr>
                  </a:gs>
                  <a:gs pos="100000">
                    <a:schemeClr val="accent1">
                      <a:lumMod val="60000"/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1">
                    <a:lumMod val="60000"/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FD4D-44F9-8C2F-077A39273F9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30000"/>
                      <a:satMod val="250000"/>
                    </a:schemeClr>
                  </a:gs>
                  <a:gs pos="72000">
                    <a:schemeClr val="accent3">
                      <a:lumMod val="60000"/>
                      <a:tint val="75000"/>
                      <a:satMod val="210000"/>
                    </a:schemeClr>
                  </a:gs>
                  <a:gs pos="100000">
                    <a:schemeClr val="accent3">
                      <a:lumMod val="60000"/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3">
                    <a:lumMod val="60000"/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FD4D-44F9-8C2F-077A39273F9F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tint val="30000"/>
                      <a:satMod val="250000"/>
                    </a:schemeClr>
                  </a:gs>
                  <a:gs pos="72000">
                    <a:schemeClr val="accent5">
                      <a:lumMod val="60000"/>
                      <a:tint val="75000"/>
                      <a:satMod val="210000"/>
                    </a:schemeClr>
                  </a:gs>
                  <a:gs pos="100000">
                    <a:schemeClr val="accent5">
                      <a:lumMod val="60000"/>
                      <a:tint val="85000"/>
                      <a:satMod val="210000"/>
                    </a:schemeClr>
                  </a:gs>
                </a:gsLst>
                <a:lin ang="5400000" scaled="1"/>
              </a:gradFill>
              <a:ln w="9525" cap="flat" cmpd="sng" algn="ctr">
                <a:solidFill>
                  <a:schemeClr val="accent5">
                    <a:lumMod val="60000"/>
                    <a:shade val="95000"/>
                  </a:schemeClr>
                </a:solidFill>
                <a:round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FD4D-44F9-8C2F-077A39273F9F}"/>
              </c:ext>
            </c:extLst>
          </c:dPt>
          <c:dLbls>
            <c:dLbl>
              <c:idx val="0"/>
              <c:layout>
                <c:manualLayout>
                  <c:x val="0.15450643776824036"/>
                  <c:y val="-3.51262308586242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Налоговые </a:t>
                    </a:r>
                    <a:r>
                      <a:rPr lang="ru-RU" dirty="0"/>
                      <a:t>доходы; </a:t>
                    </a:r>
                    <a:r>
                      <a:rPr lang="ru-RU" dirty="0" smtClean="0"/>
                      <a:t>            301 528 000,0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D4D-44F9-8C2F-077A39273F9F}"/>
                </c:ext>
              </c:extLst>
            </c:dLbl>
            <c:dLbl>
              <c:idx val="1"/>
              <c:layout>
                <c:manualLayout>
                  <c:x val="0.15450643776824036"/>
                  <c:y val="6.49920933796318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Неналоговые </a:t>
                    </a:r>
                    <a:r>
                      <a:rPr lang="ru-RU" dirty="0"/>
                      <a:t>доходы; </a:t>
                    </a:r>
                    <a:r>
                      <a:rPr lang="ru-RU" dirty="0" smtClean="0"/>
                      <a:t>30 356 300,0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D4D-44F9-8C2F-077A39273F9F}"/>
                </c:ext>
              </c:extLst>
            </c:dLbl>
            <c:dLbl>
              <c:idx val="2"/>
              <c:layout>
                <c:manualLayout>
                  <c:x val="0.10681926561754888"/>
                  <c:y val="9.074276305144610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Дотации; </a:t>
                    </a:r>
                  </a:p>
                  <a:p>
                    <a:r>
                      <a:rPr lang="ru-RU" dirty="0" smtClean="0"/>
                      <a:t>33 766 800,00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D4D-44F9-8C2F-077A39273F9F}"/>
                </c:ext>
              </c:extLst>
            </c:dLbl>
            <c:dLbl>
              <c:idx val="3"/>
              <c:layout>
                <c:manualLayout>
                  <c:x val="5.1501995726928984E-2"/>
                  <c:y val="0.1312981529482727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Субсидии;</a:t>
                    </a:r>
                  </a:p>
                  <a:p>
                    <a:r>
                      <a:rPr lang="ru-RU" dirty="0"/>
                      <a:t> </a:t>
                    </a:r>
                    <a:r>
                      <a:rPr lang="ru-RU" dirty="0" smtClean="0"/>
                      <a:t>61 728 069,89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D4D-44F9-8C2F-077A39273F9F}"/>
                </c:ext>
              </c:extLst>
            </c:dLbl>
            <c:dLbl>
              <c:idx val="4"/>
              <c:layout>
                <c:manualLayout>
                  <c:x val="-0.12882295292487578"/>
                  <c:y val="-2.956065274449389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Субвенции; </a:t>
                    </a:r>
                  </a:p>
                  <a:p>
                    <a:r>
                      <a:rPr lang="ru-RU" dirty="0" smtClean="0"/>
                      <a:t>397 552 368,35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D4D-44F9-8C2F-077A39273F9F}"/>
                </c:ext>
              </c:extLst>
            </c:dLbl>
            <c:dLbl>
              <c:idx val="5"/>
              <c:layout>
                <c:manualLayout>
                  <c:x val="-6.8669527896995708E-2"/>
                  <c:y val="-0.1653497660618509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Иные межбюджетные трансферты</a:t>
                    </a:r>
                  </a:p>
                  <a:p>
                    <a:r>
                      <a:rPr lang="ru-RU" dirty="0" smtClean="0"/>
                      <a:t>46 630 358,03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D4D-44F9-8C2F-077A39273F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Лист1!$I$30:$I$35</c:f>
              <c:strCache>
                <c:ptCount val="6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межбюджетные трансферты</c:v>
                </c:pt>
              </c:strCache>
            </c:strRef>
          </c:cat>
          <c:val>
            <c:numRef>
              <c:f>Лист1!$J$30:$J$35</c:f>
              <c:numCache>
                <c:formatCode>#,##0.00</c:formatCode>
                <c:ptCount val="6"/>
                <c:pt idx="0">
                  <c:v>251950000</c:v>
                </c:pt>
                <c:pt idx="1">
                  <c:v>24528000</c:v>
                </c:pt>
                <c:pt idx="2">
                  <c:v>41743400</c:v>
                </c:pt>
                <c:pt idx="3">
                  <c:v>61002481.140000001</c:v>
                </c:pt>
                <c:pt idx="4">
                  <c:v>345490621.92000002</c:v>
                </c:pt>
                <c:pt idx="5">
                  <c:v>27910494.469999999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FD4D-44F9-8C2F-077A39273F9F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615731300519704"/>
          <c:y val="0.12881185571050144"/>
          <c:w val="0.50539457567804025"/>
          <c:h val="0.84232429279673371"/>
        </c:manualLayout>
      </c:layout>
      <c:pieChart>
        <c:varyColors val="1"/>
        <c:ser>
          <c:idx val="0"/>
          <c:order val="0"/>
          <c:spPr>
            <a:solidFill>
              <a:srgbClr val="92D050"/>
            </a:solidFill>
          </c:spPr>
          <c:explosion val="9"/>
          <c:dPt>
            <c:idx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D8-4DC7-88FF-9C512576CA9A}"/>
              </c:ext>
            </c:extLst>
          </c:dPt>
          <c:val>
            <c:numRef>
              <c:f>Лист1!$D$8:$D$9</c:f>
              <c:numCache>
                <c:formatCode>General</c:formatCode>
                <c:ptCount val="2"/>
                <c:pt idx="0">
                  <c:v>41743400</c:v>
                </c:pt>
                <c:pt idx="1">
                  <c:v>476146997.52999997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D8-4DC7-88FF-9C512576C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61111111111111"/>
          <c:y val="0"/>
          <c:w val="0.53888888888888886"/>
          <c:h val="0.89814814814814814"/>
        </c:manualLayout>
      </c:layout>
      <c:pieChart>
        <c:varyColors val="1"/>
        <c:ser>
          <c:idx val="0"/>
          <c:order val="0"/>
          <c:spPr>
            <a:solidFill>
              <a:srgbClr val="CC00CC"/>
            </a:solidFill>
          </c:spPr>
          <c:explosion val="25"/>
          <c:dPt>
            <c:idx val="0"/>
            <c:bubble3D val="0"/>
            <c:spPr>
              <a:solidFill>
                <a:srgbClr val="FF66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EB-461E-BB70-4C8526843478}"/>
              </c:ext>
            </c:extLst>
          </c:dPt>
          <c:dPt>
            <c:idx val="1"/>
            <c:bubble3D val="0"/>
            <c:explosion val="33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EB-461E-BB70-4C8526843478}"/>
              </c:ext>
            </c:extLst>
          </c:dPt>
          <c:val>
            <c:numRef>
              <c:f>Лист1!$I$8:$I$9</c:f>
              <c:numCache>
                <c:formatCode>General</c:formatCode>
                <c:ptCount val="2"/>
                <c:pt idx="0">
                  <c:v>61002481.140000001</c:v>
                </c:pt>
                <c:pt idx="1">
                  <c:v>476146997.52999997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BEB-461E-BB70-4C8526843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615731300519704"/>
          <c:y val="0.12881185571050144"/>
          <c:w val="0.50539457567804025"/>
          <c:h val="0.84232429279673371"/>
        </c:manualLayout>
      </c:layout>
      <c:pieChart>
        <c:varyColors val="1"/>
        <c:ser>
          <c:idx val="0"/>
          <c:order val="0"/>
          <c:spPr>
            <a:solidFill>
              <a:srgbClr val="92D050"/>
            </a:solidFill>
          </c:spPr>
          <c:explosion val="25"/>
          <c:dPt>
            <c:idx val="0"/>
            <c:bubble3D val="0"/>
            <c:spPr>
              <a:solidFill>
                <a:srgbClr val="CC00CC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50-4F31-AFDF-BEDB0291B299}"/>
              </c:ext>
            </c:extLst>
          </c:dPt>
          <c:val>
            <c:numRef>
              <c:f>Лист1!$D$8:$D$9</c:f>
              <c:numCache>
                <c:formatCode>General</c:formatCode>
                <c:ptCount val="2"/>
                <c:pt idx="0">
                  <c:v>345490621.95999998</c:v>
                </c:pt>
                <c:pt idx="1">
                  <c:v>476146997.52999997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A50-4F31-AFDF-BEDB0291B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615731300519704"/>
          <c:y val="0.12881185571050144"/>
          <c:w val="0.50539457567804025"/>
          <c:h val="0.84232429279673371"/>
        </c:manualLayout>
      </c:layout>
      <c:pieChart>
        <c:varyColors val="1"/>
        <c:ser>
          <c:idx val="0"/>
          <c:order val="0"/>
          <c:spPr>
            <a:solidFill>
              <a:srgbClr val="92D050"/>
            </a:solidFill>
          </c:spPr>
          <c:explosion val="25"/>
          <c:dPt>
            <c:idx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D46-4880-A40D-5C5FAEAE3812}"/>
              </c:ext>
            </c:extLst>
          </c:dPt>
          <c:val>
            <c:numRef>
              <c:f>Лист1!$D$8:$D$9</c:f>
              <c:numCache>
                <c:formatCode>General</c:formatCode>
                <c:ptCount val="2"/>
                <c:pt idx="0">
                  <c:v>27910494.469999999</c:v>
                </c:pt>
                <c:pt idx="1">
                  <c:v>476146997.52999997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D46-4880-A40D-5C5FAEAE38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99D9F-5345-4F56-B7B6-DFAFD493BBBB}" type="doc">
      <dgm:prSet loTypeId="urn:microsoft.com/office/officeart/2008/layout/AlternatingHexagons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91E0747-8D6A-4BF3-B648-BB366D18D6A6}">
      <dgm:prSet phldrT="[Текст]"/>
      <dgm:spPr>
        <a:xfrm rot="5400000">
          <a:off x="386871" y="709574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821 688 340,64 руб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63C46443-9520-4EB1-BDA8-1DC2CF840A09}" type="parTrans" cxnId="{88E74DF7-E518-46EB-AED0-E8F3FB38D0CF}">
      <dgm:prSet/>
      <dgm:spPr/>
      <dgm:t>
        <a:bodyPr/>
        <a:lstStyle/>
        <a:p>
          <a:endParaRPr lang="ru-RU"/>
        </a:p>
      </dgm:t>
    </dgm:pt>
    <dgm:pt modelId="{9285F031-D877-456F-AE7C-F91E2782D3DD}" type="sibTrans" cxnId="{88E74DF7-E518-46EB-AED0-E8F3FB38D0CF}">
      <dgm:prSet/>
      <dgm:spPr>
        <a:xfrm rot="16200000" flipH="1">
          <a:off x="459863" y="2888735"/>
          <a:ext cx="152400" cy="51828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A91CE9-F4B3-40FD-A2CA-DB5600849402}">
      <dgm:prSet phldrT="[Текст]"/>
      <dgm:spPr>
        <a:xfrm>
          <a:off x="1375775" y="66675"/>
          <a:ext cx="995945" cy="8001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2026 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gm:t>
    </dgm:pt>
    <dgm:pt modelId="{5C466187-1750-4100-8B5B-C09DD3165435}" type="parTrans" cxnId="{46687D36-0E1C-4AA3-8957-C93BAC401EFC}">
      <dgm:prSet/>
      <dgm:spPr/>
      <dgm:t>
        <a:bodyPr/>
        <a:lstStyle/>
        <a:p>
          <a:endParaRPr lang="ru-RU"/>
        </a:p>
      </dgm:t>
    </dgm:pt>
    <dgm:pt modelId="{8478DF15-C7F3-4635-B6BD-330909EC9B5F}" type="sibTrans" cxnId="{46687D36-0E1C-4AA3-8957-C93BAC401EFC}">
      <dgm:prSet/>
      <dgm:spPr/>
      <dgm:t>
        <a:bodyPr/>
        <a:lstStyle/>
        <a:p>
          <a:endParaRPr lang="ru-RU"/>
        </a:p>
      </dgm:t>
    </dgm:pt>
    <dgm:pt modelId="{46C72378-761E-426B-9B4A-DA548C45F410}">
      <dgm:prSet phldrT="[Текст]"/>
      <dgm:spPr>
        <a:xfrm rot="5400000">
          <a:off x="1754133" y="707745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</a:t>
          </a: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821 688 340,64 руб.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A6466C3-2049-4BF7-B3FD-580B3C9F8F09}" type="parTrans" cxnId="{83608BC1-0F32-4802-A32D-A533806D2E25}">
      <dgm:prSet/>
      <dgm:spPr/>
      <dgm:t>
        <a:bodyPr/>
        <a:lstStyle/>
        <a:p>
          <a:endParaRPr lang="ru-RU"/>
        </a:p>
      </dgm:t>
    </dgm:pt>
    <dgm:pt modelId="{1BA14E16-AF31-4845-BCF4-6ECE60B2A168}" type="sibTrans" cxnId="{83608BC1-0F32-4802-A32D-A533806D2E25}">
      <dgm:prSet/>
      <dgm:spPr>
        <a:xfrm rot="5400000">
          <a:off x="3766184" y="2224127"/>
          <a:ext cx="58978" cy="45716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D2C9110-FD66-453C-829F-58ACD0ADC962}">
      <dgm:prSet phldrT="[Текст]"/>
      <dgm:spPr>
        <a:xfrm>
          <a:off x="857244" y="2037432"/>
          <a:ext cx="1645920" cy="914400"/>
        </a:xfr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Дефицит.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4131734-0EDB-45D5-BCDC-AE9EDCC9041D}" type="parTrans" cxnId="{A260B25E-50CF-4CC4-BFE4-5401BEA3AA50}">
      <dgm:prSet/>
      <dgm:spPr/>
      <dgm:t>
        <a:bodyPr/>
        <a:lstStyle/>
        <a:p>
          <a:endParaRPr lang="ru-RU"/>
        </a:p>
      </dgm:t>
    </dgm:pt>
    <dgm:pt modelId="{8377D051-BC62-46F1-87EE-9DE02D56D3A1}" type="sibTrans" cxnId="{A260B25E-50CF-4CC4-BFE4-5401BEA3AA50}">
      <dgm:prSet/>
      <dgm:spPr/>
      <dgm:t>
        <a:bodyPr/>
        <a:lstStyle/>
        <a:p>
          <a:endParaRPr lang="ru-RU"/>
        </a:p>
      </dgm:t>
    </dgm:pt>
    <dgm:pt modelId="{6C1E36A2-397D-4106-B791-43F863C19E07}">
      <dgm:prSet phldrT="[Текст]"/>
      <dgm:spPr>
        <a:xfrm rot="5400000">
          <a:off x="1754133" y="707745"/>
          <a:ext cx="1524000" cy="1325880"/>
        </a:xfr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руб.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8100C9F-6F65-49D4-8ED1-813074DAB25A}" type="sibTrans" cxnId="{2BC7B77C-E0FD-4FB7-8747-654B8A979254}">
      <dgm:prSet custT="1"/>
      <dgm:spPr/>
      <dgm:t>
        <a:bodyPr/>
        <a:lstStyle/>
        <a:p>
          <a:r>
            <a:rPr lang="ru-RU" sz="1100" dirty="0" smtClean="0"/>
            <a:t>0,0</a:t>
          </a:r>
          <a:endParaRPr lang="ru-RU" sz="1100" dirty="0"/>
        </a:p>
      </dgm:t>
    </dgm:pt>
    <dgm:pt modelId="{6525B851-84CF-4C30-9739-17BAE5DC130D}" type="parTrans" cxnId="{2BC7B77C-E0FD-4FB7-8747-654B8A979254}">
      <dgm:prSet/>
      <dgm:spPr/>
      <dgm:t>
        <a:bodyPr/>
        <a:lstStyle/>
        <a:p>
          <a:endParaRPr lang="ru-RU"/>
        </a:p>
      </dgm:t>
    </dgm:pt>
    <dgm:pt modelId="{7976A730-A0C8-4972-85DB-6D8FE7375609}" type="pres">
      <dgm:prSet presAssocID="{69F99D9F-5345-4F56-B7B6-DFAFD493BBB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283EFF-7214-47AC-914B-1C0EABCA43A9}" type="pres">
      <dgm:prSet presAssocID="{591E0747-8D6A-4BF3-B648-BB366D18D6A6}" presName="composite" presStyleCnt="0"/>
      <dgm:spPr/>
    </dgm:pt>
    <dgm:pt modelId="{9F6E001F-48DA-4E3B-847F-1B6C7C86889E}" type="pres">
      <dgm:prSet presAssocID="{591E0747-8D6A-4BF3-B648-BB366D18D6A6}" presName="Parent1" presStyleLbl="node1" presStyleIdx="0" presStyleCnt="6" custScaleX="207355" custScaleY="108486" custLinFactX="-42199" custLinFactNeighborX="-100000" custLinFactNeighborY="386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8A574-50DB-45BF-811E-7630E7068F29}" type="pres">
      <dgm:prSet presAssocID="{591E0747-8D6A-4BF3-B648-BB366D18D6A6}" presName="Childtext1" presStyleLbl="revTx" presStyleIdx="0" presStyleCnt="3" custScaleX="58558" custScaleY="87500" custLinFactX="-40027" custLinFactNeighborX="-100000" custLinFactNeighborY="-402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DEEAD-85F1-47C8-82E4-819D7ED22D29}" type="pres">
      <dgm:prSet presAssocID="{591E0747-8D6A-4BF3-B648-BB366D18D6A6}" presName="BalanceSpacing" presStyleCnt="0"/>
      <dgm:spPr/>
    </dgm:pt>
    <dgm:pt modelId="{87579794-1334-43A1-9FC4-02631A911E06}" type="pres">
      <dgm:prSet presAssocID="{591E0747-8D6A-4BF3-B648-BB366D18D6A6}" presName="BalanceSpacing1" presStyleCnt="0"/>
      <dgm:spPr/>
    </dgm:pt>
    <dgm:pt modelId="{0CA705A6-D8F2-4515-9D8F-8B337F2C8067}" type="pres">
      <dgm:prSet presAssocID="{9285F031-D877-456F-AE7C-F91E2782D3DD}" presName="Accent1Text" presStyleLbl="node1" presStyleIdx="1" presStyleCnt="6" custFlipHor="1" custScaleX="3909" custScaleY="10000" custLinFactNeighborX="5013" custLinFactNeighborY="-23921"/>
      <dgm:spPr/>
      <dgm:t>
        <a:bodyPr/>
        <a:lstStyle/>
        <a:p>
          <a:endParaRPr lang="ru-RU"/>
        </a:p>
      </dgm:t>
    </dgm:pt>
    <dgm:pt modelId="{00A2106B-862E-41A2-BFF8-C53EC29CE35B}" type="pres">
      <dgm:prSet presAssocID="{9285F031-D877-456F-AE7C-F91E2782D3DD}" presName="spaceBetweenRectangles" presStyleCnt="0"/>
      <dgm:spPr/>
    </dgm:pt>
    <dgm:pt modelId="{B7063195-9A52-473F-BB55-D9DCE5652A1A}" type="pres">
      <dgm:prSet presAssocID="{46C72378-761E-426B-9B4A-DA548C45F410}" presName="composite" presStyleCnt="0"/>
      <dgm:spPr/>
    </dgm:pt>
    <dgm:pt modelId="{CF7ECF3A-5835-4DF1-B4CD-FB17F359E289}" type="pres">
      <dgm:prSet presAssocID="{46C72378-761E-426B-9B4A-DA548C45F410}" presName="Parent1" presStyleLbl="node1" presStyleIdx="2" presStyleCnt="6" custScaleX="227620" custScaleY="103990" custLinFactX="27695" custLinFactNeighborX="100000" custLinFactNeighborY="-518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A0CED-DADB-413F-9D65-D3D88EEF5C6B}" type="pres">
      <dgm:prSet presAssocID="{46C72378-761E-426B-9B4A-DA548C45F410}" presName="Childtext1" presStyleLbl="revTx" presStyleIdx="1" presStyleCnt="3" custLinFactNeighborX="74912" custLinFactNeighborY="382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D1453-E509-4587-B590-04802B1E2D34}" type="pres">
      <dgm:prSet presAssocID="{46C72378-761E-426B-9B4A-DA548C45F410}" presName="BalanceSpacing" presStyleCnt="0"/>
      <dgm:spPr/>
    </dgm:pt>
    <dgm:pt modelId="{5E559648-8CBC-4E68-AB96-1D254ADCC8B3}" type="pres">
      <dgm:prSet presAssocID="{46C72378-761E-426B-9B4A-DA548C45F410}" presName="BalanceSpacing1" presStyleCnt="0"/>
      <dgm:spPr/>
    </dgm:pt>
    <dgm:pt modelId="{165AC6F7-C62B-40E2-824E-5CCFB9FD7C97}" type="pres">
      <dgm:prSet presAssocID="{1BA14E16-AF31-4845-BCF4-6ECE60B2A168}" presName="Accent1Text" presStyleLbl="node1" presStyleIdx="3" presStyleCnt="6" custFlipVert="1" custFlipHor="1" custScaleX="3134" custScaleY="3007" custLinFactX="-100000" custLinFactNeighborX="-102034" custLinFactNeighborY="22096"/>
      <dgm:spPr/>
      <dgm:t>
        <a:bodyPr/>
        <a:lstStyle/>
        <a:p>
          <a:endParaRPr lang="ru-RU"/>
        </a:p>
      </dgm:t>
    </dgm:pt>
    <dgm:pt modelId="{41B4779A-9268-414D-98ED-3EC5B831F74E}" type="pres">
      <dgm:prSet presAssocID="{1BA14E16-AF31-4845-BCF4-6ECE60B2A168}" presName="spaceBetweenRectangles" presStyleCnt="0"/>
      <dgm:spPr/>
    </dgm:pt>
    <dgm:pt modelId="{77D92D0B-EBA0-49A2-9AC1-DF2E09F610F9}" type="pres">
      <dgm:prSet presAssocID="{6C1E36A2-397D-4106-B791-43F863C19E07}" presName="composite" presStyleCnt="0"/>
      <dgm:spPr/>
    </dgm:pt>
    <dgm:pt modelId="{E176F12A-7AD3-4D1A-A1DC-1EA37F543D07}" type="pres">
      <dgm:prSet presAssocID="{6C1E36A2-397D-4106-B791-43F863C19E07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hexagon">
          <a:avLst>
            <a:gd name="adj" fmla="val 25000"/>
            <a:gd name="vf" fmla="val 115470"/>
          </a:avLst>
        </a:prstGeom>
      </dgm:spPr>
      <dgm:t>
        <a:bodyPr/>
        <a:lstStyle/>
        <a:p>
          <a:endParaRPr lang="ru-RU"/>
        </a:p>
      </dgm:t>
    </dgm:pt>
    <dgm:pt modelId="{2D6B24FD-9542-4731-9B2B-1B680311B7F3}" type="pres">
      <dgm:prSet presAssocID="{6C1E36A2-397D-4106-B791-43F863C19E07}" presName="Childtext1" presStyleLbl="revTx" presStyleIdx="2" presStyleCnt="3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D1A33A2-45F5-42A4-BC3A-FCD1F1DCB460}" type="pres">
      <dgm:prSet presAssocID="{6C1E36A2-397D-4106-B791-43F863C19E07}" presName="BalanceSpacing" presStyleCnt="0"/>
      <dgm:spPr/>
    </dgm:pt>
    <dgm:pt modelId="{FF60FA0F-5F0C-47B2-9479-5C3AD93A7D86}" type="pres">
      <dgm:prSet presAssocID="{6C1E36A2-397D-4106-B791-43F863C19E07}" presName="BalanceSpacing1" presStyleCnt="0"/>
      <dgm:spPr/>
    </dgm:pt>
    <dgm:pt modelId="{5DD141E1-A8E6-4EFE-B3B1-0442C36F39C7}" type="pres">
      <dgm:prSet presAssocID="{08100C9F-6F65-49D4-8ED1-813074DAB25A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6C9E7B5B-9E2F-4977-9C85-8D6B6B3CF290}" type="presOf" srcId="{9285F031-D877-456F-AE7C-F91E2782D3DD}" destId="{0CA705A6-D8F2-4515-9D8F-8B337F2C8067}" srcOrd="0" destOrd="0" presId="urn:microsoft.com/office/officeart/2008/layout/AlternatingHexagons"/>
    <dgm:cxn modelId="{8E0414AD-DBCF-4808-931E-C810F061659A}" type="presOf" srcId="{ED2C9110-FD66-453C-829F-58ACD0ADC962}" destId="{2D6B24FD-9542-4731-9B2B-1B680311B7F3}" srcOrd="0" destOrd="0" presId="urn:microsoft.com/office/officeart/2008/layout/AlternatingHexagons"/>
    <dgm:cxn modelId="{46687D36-0E1C-4AA3-8957-C93BAC401EFC}" srcId="{591E0747-8D6A-4BF3-B648-BB366D18D6A6}" destId="{AAA91CE9-F4B3-40FD-A2CA-DB5600849402}" srcOrd="0" destOrd="0" parTransId="{5C466187-1750-4100-8B5B-C09DD3165435}" sibTransId="{8478DF15-C7F3-4635-B6BD-330909EC9B5F}"/>
    <dgm:cxn modelId="{235B601D-1A49-42AC-BD3D-510466604A97}" type="presOf" srcId="{46C72378-761E-426B-9B4A-DA548C45F410}" destId="{CF7ECF3A-5835-4DF1-B4CD-FB17F359E289}" srcOrd="0" destOrd="0" presId="urn:microsoft.com/office/officeart/2008/layout/AlternatingHexagons"/>
    <dgm:cxn modelId="{D94ECF58-EC20-4F2A-89AC-E21EBF51DCBA}" type="presOf" srcId="{69F99D9F-5345-4F56-B7B6-DFAFD493BBBB}" destId="{7976A730-A0C8-4972-85DB-6D8FE7375609}" srcOrd="0" destOrd="0" presId="urn:microsoft.com/office/officeart/2008/layout/AlternatingHexagons"/>
    <dgm:cxn modelId="{88E74DF7-E518-46EB-AED0-E8F3FB38D0CF}" srcId="{69F99D9F-5345-4F56-B7B6-DFAFD493BBBB}" destId="{591E0747-8D6A-4BF3-B648-BB366D18D6A6}" srcOrd="0" destOrd="0" parTransId="{63C46443-9520-4EB1-BDA8-1DC2CF840A09}" sibTransId="{9285F031-D877-456F-AE7C-F91E2782D3DD}"/>
    <dgm:cxn modelId="{067D54CE-4EBE-4CBB-8D61-E680EC3BE017}" type="presOf" srcId="{AAA91CE9-F4B3-40FD-A2CA-DB5600849402}" destId="{E1E8A574-50DB-45BF-811E-7630E7068F29}" srcOrd="0" destOrd="0" presId="urn:microsoft.com/office/officeart/2008/layout/AlternatingHexagons"/>
    <dgm:cxn modelId="{DF76DF37-0329-4F53-8961-CF8AD01A3655}" type="presOf" srcId="{1BA14E16-AF31-4845-BCF4-6ECE60B2A168}" destId="{165AC6F7-C62B-40E2-824E-5CCFB9FD7C97}" srcOrd="0" destOrd="0" presId="urn:microsoft.com/office/officeart/2008/layout/AlternatingHexagons"/>
    <dgm:cxn modelId="{7C6B3D12-7475-476A-858E-EF4FB07D3C95}" type="presOf" srcId="{591E0747-8D6A-4BF3-B648-BB366D18D6A6}" destId="{9F6E001F-48DA-4E3B-847F-1B6C7C86889E}" srcOrd="0" destOrd="0" presId="urn:microsoft.com/office/officeart/2008/layout/AlternatingHexagons"/>
    <dgm:cxn modelId="{83608BC1-0F32-4802-A32D-A533806D2E25}" srcId="{69F99D9F-5345-4F56-B7B6-DFAFD493BBBB}" destId="{46C72378-761E-426B-9B4A-DA548C45F410}" srcOrd="1" destOrd="0" parTransId="{9A6466C3-2049-4BF7-B3FD-580B3C9F8F09}" sibTransId="{1BA14E16-AF31-4845-BCF4-6ECE60B2A168}"/>
    <dgm:cxn modelId="{3DD8E1B9-6775-4540-A380-5FF647D91D80}" type="presOf" srcId="{6C1E36A2-397D-4106-B791-43F863C19E07}" destId="{E176F12A-7AD3-4D1A-A1DC-1EA37F543D07}" srcOrd="0" destOrd="0" presId="urn:microsoft.com/office/officeart/2008/layout/AlternatingHexagons"/>
    <dgm:cxn modelId="{2A62A1FC-CFF4-463B-A0B2-BB74F03DDFB7}" type="presOf" srcId="{08100C9F-6F65-49D4-8ED1-813074DAB25A}" destId="{5DD141E1-A8E6-4EFE-B3B1-0442C36F39C7}" srcOrd="0" destOrd="0" presId="urn:microsoft.com/office/officeart/2008/layout/AlternatingHexagons"/>
    <dgm:cxn modelId="{A260B25E-50CF-4CC4-BFE4-5401BEA3AA50}" srcId="{6C1E36A2-397D-4106-B791-43F863C19E07}" destId="{ED2C9110-FD66-453C-829F-58ACD0ADC962}" srcOrd="0" destOrd="0" parTransId="{C4131734-0EDB-45D5-BCDC-AE9EDCC9041D}" sibTransId="{8377D051-BC62-46F1-87EE-9DE02D56D3A1}"/>
    <dgm:cxn modelId="{2BC7B77C-E0FD-4FB7-8747-654B8A979254}" srcId="{69F99D9F-5345-4F56-B7B6-DFAFD493BBBB}" destId="{6C1E36A2-397D-4106-B791-43F863C19E07}" srcOrd="2" destOrd="0" parTransId="{6525B851-84CF-4C30-9739-17BAE5DC130D}" sibTransId="{08100C9F-6F65-49D4-8ED1-813074DAB25A}"/>
    <dgm:cxn modelId="{5F5331C9-2887-45CC-B50A-3784CB888D86}" type="presParOf" srcId="{7976A730-A0C8-4972-85DB-6D8FE7375609}" destId="{6E283EFF-7214-47AC-914B-1C0EABCA43A9}" srcOrd="0" destOrd="0" presId="urn:microsoft.com/office/officeart/2008/layout/AlternatingHexagons"/>
    <dgm:cxn modelId="{533D594E-4E93-408D-A702-29447BA04A38}" type="presParOf" srcId="{6E283EFF-7214-47AC-914B-1C0EABCA43A9}" destId="{9F6E001F-48DA-4E3B-847F-1B6C7C86889E}" srcOrd="0" destOrd="0" presId="urn:microsoft.com/office/officeart/2008/layout/AlternatingHexagons"/>
    <dgm:cxn modelId="{1D016544-E2CD-4B85-B9EB-A48A9F31A295}" type="presParOf" srcId="{6E283EFF-7214-47AC-914B-1C0EABCA43A9}" destId="{E1E8A574-50DB-45BF-811E-7630E7068F29}" srcOrd="1" destOrd="0" presId="urn:microsoft.com/office/officeart/2008/layout/AlternatingHexagons"/>
    <dgm:cxn modelId="{41DA0738-761C-4EF7-9DCE-2FADFA261C36}" type="presParOf" srcId="{6E283EFF-7214-47AC-914B-1C0EABCA43A9}" destId="{B9FDEEAD-85F1-47C8-82E4-819D7ED22D29}" srcOrd="2" destOrd="0" presId="urn:microsoft.com/office/officeart/2008/layout/AlternatingHexagons"/>
    <dgm:cxn modelId="{0F1D715D-EBED-42D3-A745-61298993F825}" type="presParOf" srcId="{6E283EFF-7214-47AC-914B-1C0EABCA43A9}" destId="{87579794-1334-43A1-9FC4-02631A911E06}" srcOrd="3" destOrd="0" presId="urn:microsoft.com/office/officeart/2008/layout/AlternatingHexagons"/>
    <dgm:cxn modelId="{09368BFA-05AD-4658-B5C7-4CA2AF370378}" type="presParOf" srcId="{6E283EFF-7214-47AC-914B-1C0EABCA43A9}" destId="{0CA705A6-D8F2-4515-9D8F-8B337F2C8067}" srcOrd="4" destOrd="0" presId="urn:microsoft.com/office/officeart/2008/layout/AlternatingHexagons"/>
    <dgm:cxn modelId="{2AEE3D19-870F-417B-BB9B-11E8E9F9553B}" type="presParOf" srcId="{7976A730-A0C8-4972-85DB-6D8FE7375609}" destId="{00A2106B-862E-41A2-BFF8-C53EC29CE35B}" srcOrd="1" destOrd="0" presId="urn:microsoft.com/office/officeart/2008/layout/AlternatingHexagons"/>
    <dgm:cxn modelId="{99A09766-CB0F-42F5-95E8-E33F2909D7C7}" type="presParOf" srcId="{7976A730-A0C8-4972-85DB-6D8FE7375609}" destId="{B7063195-9A52-473F-BB55-D9DCE5652A1A}" srcOrd="2" destOrd="0" presId="urn:microsoft.com/office/officeart/2008/layout/AlternatingHexagons"/>
    <dgm:cxn modelId="{D77220AB-6E7B-4CEA-88EA-998425524BE6}" type="presParOf" srcId="{B7063195-9A52-473F-BB55-D9DCE5652A1A}" destId="{CF7ECF3A-5835-4DF1-B4CD-FB17F359E289}" srcOrd="0" destOrd="0" presId="urn:microsoft.com/office/officeart/2008/layout/AlternatingHexagons"/>
    <dgm:cxn modelId="{363F31E0-005A-4EE1-BB3E-7540B7AAD6EB}" type="presParOf" srcId="{B7063195-9A52-473F-BB55-D9DCE5652A1A}" destId="{5CFA0CED-DADB-413F-9D65-D3D88EEF5C6B}" srcOrd="1" destOrd="0" presId="urn:microsoft.com/office/officeart/2008/layout/AlternatingHexagons"/>
    <dgm:cxn modelId="{4D21E181-7F2D-4973-800F-2101383942D9}" type="presParOf" srcId="{B7063195-9A52-473F-BB55-D9DCE5652A1A}" destId="{561D1453-E509-4587-B590-04802B1E2D34}" srcOrd="2" destOrd="0" presId="urn:microsoft.com/office/officeart/2008/layout/AlternatingHexagons"/>
    <dgm:cxn modelId="{3C0EFECF-9BAD-43A1-9EBD-AF01F75F3E95}" type="presParOf" srcId="{B7063195-9A52-473F-BB55-D9DCE5652A1A}" destId="{5E559648-8CBC-4E68-AB96-1D254ADCC8B3}" srcOrd="3" destOrd="0" presId="urn:microsoft.com/office/officeart/2008/layout/AlternatingHexagons"/>
    <dgm:cxn modelId="{631C27F6-7E62-4610-A599-30E9E5241A76}" type="presParOf" srcId="{B7063195-9A52-473F-BB55-D9DCE5652A1A}" destId="{165AC6F7-C62B-40E2-824E-5CCFB9FD7C97}" srcOrd="4" destOrd="0" presId="urn:microsoft.com/office/officeart/2008/layout/AlternatingHexagons"/>
    <dgm:cxn modelId="{C0A43D87-1E4E-4E85-8895-1C475205040D}" type="presParOf" srcId="{7976A730-A0C8-4972-85DB-6D8FE7375609}" destId="{41B4779A-9268-414D-98ED-3EC5B831F74E}" srcOrd="3" destOrd="0" presId="urn:microsoft.com/office/officeart/2008/layout/AlternatingHexagons"/>
    <dgm:cxn modelId="{8CB76F28-0DB0-4FC3-AF40-C281AE61E8E9}" type="presParOf" srcId="{7976A730-A0C8-4972-85DB-6D8FE7375609}" destId="{77D92D0B-EBA0-49A2-9AC1-DF2E09F610F9}" srcOrd="4" destOrd="0" presId="urn:microsoft.com/office/officeart/2008/layout/AlternatingHexagons"/>
    <dgm:cxn modelId="{90D77BF4-DC18-49B8-8F09-D82F36696F0F}" type="presParOf" srcId="{77D92D0B-EBA0-49A2-9AC1-DF2E09F610F9}" destId="{E176F12A-7AD3-4D1A-A1DC-1EA37F543D07}" srcOrd="0" destOrd="0" presId="urn:microsoft.com/office/officeart/2008/layout/AlternatingHexagons"/>
    <dgm:cxn modelId="{E024FBEA-9A94-4A18-A7CB-5BF7DA365526}" type="presParOf" srcId="{77D92D0B-EBA0-49A2-9AC1-DF2E09F610F9}" destId="{2D6B24FD-9542-4731-9B2B-1B680311B7F3}" srcOrd="1" destOrd="0" presId="urn:microsoft.com/office/officeart/2008/layout/AlternatingHexagons"/>
    <dgm:cxn modelId="{FF97FD47-9683-4A82-B7AE-686931EC7F16}" type="presParOf" srcId="{77D92D0B-EBA0-49A2-9AC1-DF2E09F610F9}" destId="{AD1A33A2-45F5-42A4-BC3A-FCD1F1DCB460}" srcOrd="2" destOrd="0" presId="urn:microsoft.com/office/officeart/2008/layout/AlternatingHexagons"/>
    <dgm:cxn modelId="{A2EEA3AC-C078-44F0-B80F-71004BBCD626}" type="presParOf" srcId="{77D92D0B-EBA0-49A2-9AC1-DF2E09F610F9}" destId="{FF60FA0F-5F0C-47B2-9479-5C3AD93A7D86}" srcOrd="3" destOrd="0" presId="urn:microsoft.com/office/officeart/2008/layout/AlternatingHexagons"/>
    <dgm:cxn modelId="{CA2BA733-CDC8-4814-9CEC-F693411978C5}" type="presParOf" srcId="{77D92D0B-EBA0-49A2-9AC1-DF2E09F610F9}" destId="{5DD141E1-A8E6-4EFE-B3B1-0442C36F39C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F99D9F-5345-4F56-B7B6-DFAFD493BBBB}" type="doc">
      <dgm:prSet loTypeId="urn:microsoft.com/office/officeart/2008/layout/AlternatingHexagons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91E0747-8D6A-4BF3-B648-BB366D18D6A6}">
      <dgm:prSet phldrT="[Текст]"/>
      <dgm:spPr>
        <a:xfrm rot="5400000">
          <a:off x="386871" y="709574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871 356 566,87</a:t>
          </a: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63C46443-9520-4EB1-BDA8-1DC2CF840A09}" type="parTrans" cxnId="{88E74DF7-E518-46EB-AED0-E8F3FB38D0CF}">
      <dgm:prSet/>
      <dgm:spPr/>
      <dgm:t>
        <a:bodyPr/>
        <a:lstStyle/>
        <a:p>
          <a:endParaRPr lang="ru-RU"/>
        </a:p>
      </dgm:t>
    </dgm:pt>
    <dgm:pt modelId="{9285F031-D877-456F-AE7C-F91E2782D3DD}" type="sibTrans" cxnId="{88E74DF7-E518-46EB-AED0-E8F3FB38D0CF}">
      <dgm:prSet/>
      <dgm:spPr>
        <a:xfrm rot="16200000" flipH="1">
          <a:off x="1269485" y="421760"/>
          <a:ext cx="152400" cy="51828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A91CE9-F4B3-40FD-A2CA-DB5600849402}">
      <dgm:prSet phldrT="[Текст]"/>
      <dgm:spPr>
        <a:xfrm>
          <a:off x="1375775" y="66675"/>
          <a:ext cx="995945" cy="8001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2027 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gm:t>
    </dgm:pt>
    <dgm:pt modelId="{5C466187-1750-4100-8B5B-C09DD3165435}" type="parTrans" cxnId="{46687D36-0E1C-4AA3-8957-C93BAC401EFC}">
      <dgm:prSet/>
      <dgm:spPr/>
      <dgm:t>
        <a:bodyPr/>
        <a:lstStyle/>
        <a:p>
          <a:endParaRPr lang="ru-RU"/>
        </a:p>
      </dgm:t>
    </dgm:pt>
    <dgm:pt modelId="{8478DF15-C7F3-4635-B6BD-330909EC9B5F}" type="sibTrans" cxnId="{46687D36-0E1C-4AA3-8957-C93BAC401EFC}">
      <dgm:prSet/>
      <dgm:spPr/>
      <dgm:t>
        <a:bodyPr/>
        <a:lstStyle/>
        <a:p>
          <a:endParaRPr lang="ru-RU"/>
        </a:p>
      </dgm:t>
    </dgm:pt>
    <dgm:pt modelId="{46C72378-761E-426B-9B4A-DA548C45F410}">
      <dgm:prSet phldrT="[Текст]"/>
      <dgm:spPr>
        <a:xfrm rot="5400000">
          <a:off x="1754133" y="707745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 </a:t>
          </a:r>
          <a:endParaRPr lang="ru-RU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871 356 566,87 руб.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A6466C3-2049-4BF7-B3FD-580B3C9F8F09}" type="parTrans" cxnId="{83608BC1-0F32-4802-A32D-A533806D2E25}">
      <dgm:prSet/>
      <dgm:spPr/>
      <dgm:t>
        <a:bodyPr/>
        <a:lstStyle/>
        <a:p>
          <a:endParaRPr lang="ru-RU"/>
        </a:p>
      </dgm:t>
    </dgm:pt>
    <dgm:pt modelId="{1BA14E16-AF31-4845-BCF4-6ECE60B2A168}" type="sibTrans" cxnId="{83608BC1-0F32-4802-A32D-A533806D2E25}">
      <dgm:prSet/>
      <dgm:spPr>
        <a:xfrm rot="5400000">
          <a:off x="1080137" y="2471777"/>
          <a:ext cx="58978" cy="45716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D2C9110-FD66-453C-829F-58ACD0ADC962}">
      <dgm:prSet phldrT="[Текст]"/>
      <dgm:spPr>
        <a:xfrm>
          <a:off x="857244" y="2037432"/>
          <a:ext cx="1645920" cy="914400"/>
        </a:xfr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4131734-0EDB-45D5-BCDC-AE9EDCC9041D}" type="parTrans" cxnId="{A260B25E-50CF-4CC4-BFE4-5401BEA3AA50}">
      <dgm:prSet/>
      <dgm:spPr/>
      <dgm:t>
        <a:bodyPr/>
        <a:lstStyle/>
        <a:p>
          <a:endParaRPr lang="ru-RU"/>
        </a:p>
      </dgm:t>
    </dgm:pt>
    <dgm:pt modelId="{8377D051-BC62-46F1-87EE-9DE02D56D3A1}" type="sibTrans" cxnId="{A260B25E-50CF-4CC4-BFE4-5401BEA3AA50}">
      <dgm:prSet/>
      <dgm:spPr/>
      <dgm:t>
        <a:bodyPr/>
        <a:lstStyle/>
        <a:p>
          <a:endParaRPr lang="ru-RU"/>
        </a:p>
      </dgm:t>
    </dgm:pt>
    <dgm:pt modelId="{5CFBD077-9DBB-4960-A151-7F706F9EA4A6}">
      <dgm:prSet phldrT="[Текст]"/>
      <dgm:spPr>
        <a:xfrm rot="5400000">
          <a:off x="1754133" y="707745"/>
          <a:ext cx="1524000" cy="1325880"/>
        </a:xfr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руб.</a:t>
          </a:r>
        </a:p>
      </dgm:t>
    </dgm:pt>
    <dgm:pt modelId="{BBB007F1-B900-4169-B635-E0664C8EF537}" type="parTrans" cxnId="{7BE245F4-11A3-4A08-8D63-BE0C81536C24}">
      <dgm:prSet/>
      <dgm:spPr/>
      <dgm:t>
        <a:bodyPr/>
        <a:lstStyle/>
        <a:p>
          <a:endParaRPr lang="ru-RU"/>
        </a:p>
      </dgm:t>
    </dgm:pt>
    <dgm:pt modelId="{4ECDFB78-693F-401D-A63F-BAC41E5A2A34}" type="sibTrans" cxnId="{7BE245F4-11A3-4A08-8D63-BE0C81536C24}">
      <dgm:prSet custT="1"/>
      <dgm:spPr/>
      <dgm:t>
        <a:bodyPr/>
        <a:lstStyle/>
        <a:p>
          <a:r>
            <a:rPr lang="ru-RU" sz="1200" dirty="0" smtClean="0"/>
            <a:t>0,0</a:t>
          </a:r>
          <a:endParaRPr lang="ru-RU" sz="1200" dirty="0"/>
        </a:p>
      </dgm:t>
    </dgm:pt>
    <dgm:pt modelId="{7976A730-A0C8-4972-85DB-6D8FE7375609}" type="pres">
      <dgm:prSet presAssocID="{69F99D9F-5345-4F56-B7B6-DFAFD493BBB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283EFF-7214-47AC-914B-1C0EABCA43A9}" type="pres">
      <dgm:prSet presAssocID="{591E0747-8D6A-4BF3-B648-BB366D18D6A6}" presName="composite" presStyleCnt="0"/>
      <dgm:spPr/>
    </dgm:pt>
    <dgm:pt modelId="{9F6E001F-48DA-4E3B-847F-1B6C7C86889E}" type="pres">
      <dgm:prSet presAssocID="{591E0747-8D6A-4BF3-B648-BB366D18D6A6}" presName="Parent1" presStyleLbl="node1" presStyleIdx="0" presStyleCnt="6" custScaleX="160698" custLinFactX="-45833" custLinFactNeighborX="-100000" custLinFactNeighborY="280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8A574-50DB-45BF-811E-7630E7068F29}" type="pres">
      <dgm:prSet presAssocID="{591E0747-8D6A-4BF3-B648-BB366D18D6A6}" presName="Childtext1" presStyleLbl="revTx" presStyleIdx="0" presStyleCnt="3" custScaleX="58558" custScaleY="87500" custLinFactX="-36921" custLinFactNeighborX="-100000" custLinFactNeighborY="-400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DEEAD-85F1-47C8-82E4-819D7ED22D29}" type="pres">
      <dgm:prSet presAssocID="{591E0747-8D6A-4BF3-B648-BB366D18D6A6}" presName="BalanceSpacing" presStyleCnt="0"/>
      <dgm:spPr/>
    </dgm:pt>
    <dgm:pt modelId="{87579794-1334-43A1-9FC4-02631A911E06}" type="pres">
      <dgm:prSet presAssocID="{591E0747-8D6A-4BF3-B648-BB366D18D6A6}" presName="BalanceSpacing1" presStyleCnt="0"/>
      <dgm:spPr/>
    </dgm:pt>
    <dgm:pt modelId="{0CA705A6-D8F2-4515-9D8F-8B337F2C8067}" type="pres">
      <dgm:prSet presAssocID="{9285F031-D877-456F-AE7C-F91E2782D3DD}" presName="Accent1Text" presStyleLbl="node1" presStyleIdx="1" presStyleCnt="6" custFlipHor="1" custScaleX="3909" custScaleY="10000" custLinFactNeighborX="3085" custLinFactNeighborY="-26396"/>
      <dgm:spPr/>
      <dgm:t>
        <a:bodyPr/>
        <a:lstStyle/>
        <a:p>
          <a:endParaRPr lang="ru-RU"/>
        </a:p>
      </dgm:t>
    </dgm:pt>
    <dgm:pt modelId="{00A2106B-862E-41A2-BFF8-C53EC29CE35B}" type="pres">
      <dgm:prSet presAssocID="{9285F031-D877-456F-AE7C-F91E2782D3DD}" presName="spaceBetweenRectangles" presStyleCnt="0"/>
      <dgm:spPr/>
    </dgm:pt>
    <dgm:pt modelId="{B7063195-9A52-473F-BB55-D9DCE5652A1A}" type="pres">
      <dgm:prSet presAssocID="{46C72378-761E-426B-9B4A-DA548C45F410}" presName="composite" presStyleCnt="0"/>
      <dgm:spPr/>
    </dgm:pt>
    <dgm:pt modelId="{CF7ECF3A-5835-4DF1-B4CD-FB17F359E289}" type="pres">
      <dgm:prSet presAssocID="{46C72378-761E-426B-9B4A-DA548C45F410}" presName="Parent1" presStyleLbl="node1" presStyleIdx="2" presStyleCnt="6" custScaleX="164543" custScaleY="100001" custLinFactNeighborX="72996" custLinFactNeighborY="-568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A0CED-DADB-413F-9D65-D3D88EEF5C6B}" type="pres">
      <dgm:prSet presAssocID="{46C72378-761E-426B-9B4A-DA548C45F410}" presName="Childtext1" presStyleLbl="revTx" presStyleIdx="1" presStyleCnt="3" custLinFactNeighborX="83714" custLinFactNeighborY="29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D1453-E509-4587-B590-04802B1E2D34}" type="pres">
      <dgm:prSet presAssocID="{46C72378-761E-426B-9B4A-DA548C45F410}" presName="BalanceSpacing" presStyleCnt="0"/>
      <dgm:spPr/>
    </dgm:pt>
    <dgm:pt modelId="{5E559648-8CBC-4E68-AB96-1D254ADCC8B3}" type="pres">
      <dgm:prSet presAssocID="{46C72378-761E-426B-9B4A-DA548C45F410}" presName="BalanceSpacing1" presStyleCnt="0"/>
      <dgm:spPr/>
    </dgm:pt>
    <dgm:pt modelId="{165AC6F7-C62B-40E2-824E-5CCFB9FD7C97}" type="pres">
      <dgm:prSet presAssocID="{1BA14E16-AF31-4845-BCF4-6ECE60B2A168}" presName="Accent1Text" presStyleLbl="node1" presStyleIdx="3" presStyleCnt="6" custFlipVert="0" custFlipHor="0" custScaleX="3448" custScaleY="3870" custLinFactX="-100000" custLinFactNeighborX="-102586" custLinFactNeighborY="16250"/>
      <dgm:spPr/>
      <dgm:t>
        <a:bodyPr/>
        <a:lstStyle/>
        <a:p>
          <a:endParaRPr lang="ru-RU"/>
        </a:p>
      </dgm:t>
    </dgm:pt>
    <dgm:pt modelId="{4727239B-40B2-4AEF-855D-86A678D34044}" type="pres">
      <dgm:prSet presAssocID="{1BA14E16-AF31-4845-BCF4-6ECE60B2A168}" presName="spaceBetweenRectangles" presStyleCnt="0"/>
      <dgm:spPr/>
    </dgm:pt>
    <dgm:pt modelId="{E03C4E34-3946-4751-BCC6-660260D30864}" type="pres">
      <dgm:prSet presAssocID="{5CFBD077-9DBB-4960-A151-7F706F9EA4A6}" presName="composite" presStyleCnt="0"/>
      <dgm:spPr/>
    </dgm:pt>
    <dgm:pt modelId="{82B72F4E-9F9C-4E1E-94CF-1F4C1D010E6E}" type="pres">
      <dgm:prSet presAssocID="{5CFBD077-9DBB-4960-A151-7F706F9EA4A6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hexagon">
          <a:avLst>
            <a:gd name="adj" fmla="val 25000"/>
            <a:gd name="vf" fmla="val 115470"/>
          </a:avLst>
        </a:prstGeom>
      </dgm:spPr>
      <dgm:t>
        <a:bodyPr/>
        <a:lstStyle/>
        <a:p>
          <a:endParaRPr lang="ru-RU"/>
        </a:p>
      </dgm:t>
    </dgm:pt>
    <dgm:pt modelId="{40F5CE32-7499-4E00-A18B-2BAFC32FFBB2}" type="pres">
      <dgm:prSet presAssocID="{5CFBD077-9DBB-4960-A151-7F706F9EA4A6}" presName="Childtext1" presStyleLbl="revTx" presStyleIdx="2" presStyleCnt="3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6E4C309F-8A29-4E10-B115-6F5A79D65384}" type="pres">
      <dgm:prSet presAssocID="{5CFBD077-9DBB-4960-A151-7F706F9EA4A6}" presName="BalanceSpacing" presStyleCnt="0"/>
      <dgm:spPr/>
    </dgm:pt>
    <dgm:pt modelId="{20CB17D8-725F-48D0-BFE3-FCB97F058A10}" type="pres">
      <dgm:prSet presAssocID="{5CFBD077-9DBB-4960-A151-7F706F9EA4A6}" presName="BalanceSpacing1" presStyleCnt="0"/>
      <dgm:spPr/>
    </dgm:pt>
    <dgm:pt modelId="{D11D3A47-ECF7-4B7F-9F7A-5D56013CA27F}" type="pres">
      <dgm:prSet presAssocID="{4ECDFB78-693F-401D-A63F-BAC41E5A2A34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F822A0EC-8005-4F8B-BD64-3D16298E3FBC}" type="presOf" srcId="{AAA91CE9-F4B3-40FD-A2CA-DB5600849402}" destId="{E1E8A574-50DB-45BF-811E-7630E7068F29}" srcOrd="0" destOrd="0" presId="urn:microsoft.com/office/officeart/2008/layout/AlternatingHexagons"/>
    <dgm:cxn modelId="{46687D36-0E1C-4AA3-8957-C93BAC401EFC}" srcId="{591E0747-8D6A-4BF3-B648-BB366D18D6A6}" destId="{AAA91CE9-F4B3-40FD-A2CA-DB5600849402}" srcOrd="0" destOrd="0" parTransId="{5C466187-1750-4100-8B5B-C09DD3165435}" sibTransId="{8478DF15-C7F3-4635-B6BD-330909EC9B5F}"/>
    <dgm:cxn modelId="{0F94D4D9-89E6-400C-949D-F895046B0492}" type="presOf" srcId="{9285F031-D877-456F-AE7C-F91E2782D3DD}" destId="{0CA705A6-D8F2-4515-9D8F-8B337F2C8067}" srcOrd="0" destOrd="0" presId="urn:microsoft.com/office/officeart/2008/layout/AlternatingHexagons"/>
    <dgm:cxn modelId="{00EF6117-2273-4C7C-B53F-7277C5938EF9}" type="presOf" srcId="{5CFBD077-9DBB-4960-A151-7F706F9EA4A6}" destId="{82B72F4E-9F9C-4E1E-94CF-1F4C1D010E6E}" srcOrd="0" destOrd="0" presId="urn:microsoft.com/office/officeart/2008/layout/AlternatingHexagons"/>
    <dgm:cxn modelId="{2E51F51E-7DB6-4439-9615-F7D4DA44EB14}" type="presOf" srcId="{46C72378-761E-426B-9B4A-DA548C45F410}" destId="{CF7ECF3A-5835-4DF1-B4CD-FB17F359E289}" srcOrd="0" destOrd="0" presId="urn:microsoft.com/office/officeart/2008/layout/AlternatingHexagons"/>
    <dgm:cxn modelId="{E8076B21-4119-4008-BD7B-1B3EAC552A47}" type="presOf" srcId="{591E0747-8D6A-4BF3-B648-BB366D18D6A6}" destId="{9F6E001F-48DA-4E3B-847F-1B6C7C86889E}" srcOrd="0" destOrd="0" presId="urn:microsoft.com/office/officeart/2008/layout/AlternatingHexagons"/>
    <dgm:cxn modelId="{9274CE8E-B072-4050-BD13-B3BCCB982313}" type="presOf" srcId="{1BA14E16-AF31-4845-BCF4-6ECE60B2A168}" destId="{165AC6F7-C62B-40E2-824E-5CCFB9FD7C97}" srcOrd="0" destOrd="0" presId="urn:microsoft.com/office/officeart/2008/layout/AlternatingHexagons"/>
    <dgm:cxn modelId="{88E74DF7-E518-46EB-AED0-E8F3FB38D0CF}" srcId="{69F99D9F-5345-4F56-B7B6-DFAFD493BBBB}" destId="{591E0747-8D6A-4BF3-B648-BB366D18D6A6}" srcOrd="0" destOrd="0" parTransId="{63C46443-9520-4EB1-BDA8-1DC2CF840A09}" sibTransId="{9285F031-D877-456F-AE7C-F91E2782D3DD}"/>
    <dgm:cxn modelId="{83608BC1-0F32-4802-A32D-A533806D2E25}" srcId="{69F99D9F-5345-4F56-B7B6-DFAFD493BBBB}" destId="{46C72378-761E-426B-9B4A-DA548C45F410}" srcOrd="1" destOrd="0" parTransId="{9A6466C3-2049-4BF7-B3FD-580B3C9F8F09}" sibTransId="{1BA14E16-AF31-4845-BCF4-6ECE60B2A168}"/>
    <dgm:cxn modelId="{7BE245F4-11A3-4A08-8D63-BE0C81536C24}" srcId="{69F99D9F-5345-4F56-B7B6-DFAFD493BBBB}" destId="{5CFBD077-9DBB-4960-A151-7F706F9EA4A6}" srcOrd="2" destOrd="0" parTransId="{BBB007F1-B900-4169-B635-E0664C8EF537}" sibTransId="{4ECDFB78-693F-401D-A63F-BAC41E5A2A34}"/>
    <dgm:cxn modelId="{3EC85848-F0DB-415F-81BC-36A0F6A6F75D}" type="presOf" srcId="{69F99D9F-5345-4F56-B7B6-DFAFD493BBBB}" destId="{7976A730-A0C8-4972-85DB-6D8FE7375609}" srcOrd="0" destOrd="0" presId="urn:microsoft.com/office/officeart/2008/layout/AlternatingHexagons"/>
    <dgm:cxn modelId="{A260B25E-50CF-4CC4-BFE4-5401BEA3AA50}" srcId="{5CFBD077-9DBB-4960-A151-7F706F9EA4A6}" destId="{ED2C9110-FD66-453C-829F-58ACD0ADC962}" srcOrd="0" destOrd="0" parTransId="{C4131734-0EDB-45D5-BCDC-AE9EDCC9041D}" sibTransId="{8377D051-BC62-46F1-87EE-9DE02D56D3A1}"/>
    <dgm:cxn modelId="{5A54FA8D-8BA5-4306-A68B-D9961C670475}" type="presOf" srcId="{4ECDFB78-693F-401D-A63F-BAC41E5A2A34}" destId="{D11D3A47-ECF7-4B7F-9F7A-5D56013CA27F}" srcOrd="0" destOrd="0" presId="urn:microsoft.com/office/officeart/2008/layout/AlternatingHexagons"/>
    <dgm:cxn modelId="{3D447CF0-F339-499B-B5BD-2BC4114E08A3}" type="presOf" srcId="{ED2C9110-FD66-453C-829F-58ACD0ADC962}" destId="{40F5CE32-7499-4E00-A18B-2BAFC32FFBB2}" srcOrd="0" destOrd="0" presId="urn:microsoft.com/office/officeart/2008/layout/AlternatingHexagons"/>
    <dgm:cxn modelId="{03157392-0DEF-47E3-A2A4-8DF3BC39F8DA}" type="presParOf" srcId="{7976A730-A0C8-4972-85DB-6D8FE7375609}" destId="{6E283EFF-7214-47AC-914B-1C0EABCA43A9}" srcOrd="0" destOrd="0" presId="urn:microsoft.com/office/officeart/2008/layout/AlternatingHexagons"/>
    <dgm:cxn modelId="{37BADC4D-DE84-40E2-AD94-A20B99D253B4}" type="presParOf" srcId="{6E283EFF-7214-47AC-914B-1C0EABCA43A9}" destId="{9F6E001F-48DA-4E3B-847F-1B6C7C86889E}" srcOrd="0" destOrd="0" presId="urn:microsoft.com/office/officeart/2008/layout/AlternatingHexagons"/>
    <dgm:cxn modelId="{C473FDCB-E315-4A7A-A45F-A379714CCF8B}" type="presParOf" srcId="{6E283EFF-7214-47AC-914B-1C0EABCA43A9}" destId="{E1E8A574-50DB-45BF-811E-7630E7068F29}" srcOrd="1" destOrd="0" presId="urn:microsoft.com/office/officeart/2008/layout/AlternatingHexagons"/>
    <dgm:cxn modelId="{E66781EB-5483-4B20-BEE6-40E4E35822A6}" type="presParOf" srcId="{6E283EFF-7214-47AC-914B-1C0EABCA43A9}" destId="{B9FDEEAD-85F1-47C8-82E4-819D7ED22D29}" srcOrd="2" destOrd="0" presId="urn:microsoft.com/office/officeart/2008/layout/AlternatingHexagons"/>
    <dgm:cxn modelId="{BAE64D40-3971-4E26-9BA9-C8AC5D3ACBA7}" type="presParOf" srcId="{6E283EFF-7214-47AC-914B-1C0EABCA43A9}" destId="{87579794-1334-43A1-9FC4-02631A911E06}" srcOrd="3" destOrd="0" presId="urn:microsoft.com/office/officeart/2008/layout/AlternatingHexagons"/>
    <dgm:cxn modelId="{0EAEB354-710D-41BD-8CDB-2FB763C58B3D}" type="presParOf" srcId="{6E283EFF-7214-47AC-914B-1C0EABCA43A9}" destId="{0CA705A6-D8F2-4515-9D8F-8B337F2C8067}" srcOrd="4" destOrd="0" presId="urn:microsoft.com/office/officeart/2008/layout/AlternatingHexagons"/>
    <dgm:cxn modelId="{E31B263E-FBA1-4A13-A882-A4173A3B7A5D}" type="presParOf" srcId="{7976A730-A0C8-4972-85DB-6D8FE7375609}" destId="{00A2106B-862E-41A2-BFF8-C53EC29CE35B}" srcOrd="1" destOrd="0" presId="urn:microsoft.com/office/officeart/2008/layout/AlternatingHexagons"/>
    <dgm:cxn modelId="{64969770-AABC-4869-9A6F-B6543837668D}" type="presParOf" srcId="{7976A730-A0C8-4972-85DB-6D8FE7375609}" destId="{B7063195-9A52-473F-BB55-D9DCE5652A1A}" srcOrd="2" destOrd="0" presId="urn:microsoft.com/office/officeart/2008/layout/AlternatingHexagons"/>
    <dgm:cxn modelId="{6C896B33-7377-4058-8670-3A7A56CF5D5A}" type="presParOf" srcId="{B7063195-9A52-473F-BB55-D9DCE5652A1A}" destId="{CF7ECF3A-5835-4DF1-B4CD-FB17F359E289}" srcOrd="0" destOrd="0" presId="urn:microsoft.com/office/officeart/2008/layout/AlternatingHexagons"/>
    <dgm:cxn modelId="{D91B4925-5E61-409F-B60E-DC837E60F930}" type="presParOf" srcId="{B7063195-9A52-473F-BB55-D9DCE5652A1A}" destId="{5CFA0CED-DADB-413F-9D65-D3D88EEF5C6B}" srcOrd="1" destOrd="0" presId="urn:microsoft.com/office/officeart/2008/layout/AlternatingHexagons"/>
    <dgm:cxn modelId="{92F23791-AA29-4581-88D6-2DFD5F7B73F6}" type="presParOf" srcId="{B7063195-9A52-473F-BB55-D9DCE5652A1A}" destId="{561D1453-E509-4587-B590-04802B1E2D34}" srcOrd="2" destOrd="0" presId="urn:microsoft.com/office/officeart/2008/layout/AlternatingHexagons"/>
    <dgm:cxn modelId="{DA378504-FF90-4288-8D82-1DCE01A3387D}" type="presParOf" srcId="{B7063195-9A52-473F-BB55-D9DCE5652A1A}" destId="{5E559648-8CBC-4E68-AB96-1D254ADCC8B3}" srcOrd="3" destOrd="0" presId="urn:microsoft.com/office/officeart/2008/layout/AlternatingHexagons"/>
    <dgm:cxn modelId="{F7304ECA-0635-4FAE-A13F-936282088B44}" type="presParOf" srcId="{B7063195-9A52-473F-BB55-D9DCE5652A1A}" destId="{165AC6F7-C62B-40E2-824E-5CCFB9FD7C97}" srcOrd="4" destOrd="0" presId="urn:microsoft.com/office/officeart/2008/layout/AlternatingHexagons"/>
    <dgm:cxn modelId="{AD50F1EF-DD42-40CD-91D7-2C7683ADB826}" type="presParOf" srcId="{7976A730-A0C8-4972-85DB-6D8FE7375609}" destId="{4727239B-40B2-4AEF-855D-86A678D34044}" srcOrd="3" destOrd="0" presId="urn:microsoft.com/office/officeart/2008/layout/AlternatingHexagons"/>
    <dgm:cxn modelId="{6B508DF1-C9FB-436E-B573-F71D7659FC23}" type="presParOf" srcId="{7976A730-A0C8-4972-85DB-6D8FE7375609}" destId="{E03C4E34-3946-4751-BCC6-660260D30864}" srcOrd="4" destOrd="0" presId="urn:microsoft.com/office/officeart/2008/layout/AlternatingHexagons"/>
    <dgm:cxn modelId="{1A819D20-C91E-415D-90E3-F3A9BE590BA0}" type="presParOf" srcId="{E03C4E34-3946-4751-BCC6-660260D30864}" destId="{82B72F4E-9F9C-4E1E-94CF-1F4C1D010E6E}" srcOrd="0" destOrd="0" presId="urn:microsoft.com/office/officeart/2008/layout/AlternatingHexagons"/>
    <dgm:cxn modelId="{A7B38062-56F4-4FC6-969E-B6584B51FDC1}" type="presParOf" srcId="{E03C4E34-3946-4751-BCC6-660260D30864}" destId="{40F5CE32-7499-4E00-A18B-2BAFC32FFBB2}" srcOrd="1" destOrd="0" presId="urn:microsoft.com/office/officeart/2008/layout/AlternatingHexagons"/>
    <dgm:cxn modelId="{26D8D98A-7B8C-4938-A918-D09F5654C35C}" type="presParOf" srcId="{E03C4E34-3946-4751-BCC6-660260D30864}" destId="{6E4C309F-8A29-4E10-B115-6F5A79D65384}" srcOrd="2" destOrd="0" presId="urn:microsoft.com/office/officeart/2008/layout/AlternatingHexagons"/>
    <dgm:cxn modelId="{13BE7902-E2ED-49FD-81A3-4C56A0B9E1B5}" type="presParOf" srcId="{E03C4E34-3946-4751-BCC6-660260D30864}" destId="{20CB17D8-725F-48D0-BFE3-FCB97F058A10}" srcOrd="3" destOrd="0" presId="urn:microsoft.com/office/officeart/2008/layout/AlternatingHexagons"/>
    <dgm:cxn modelId="{C8B468C2-FE90-48FC-9CBD-1B4DE1C3863C}" type="presParOf" srcId="{E03C4E34-3946-4751-BCC6-660260D30864}" destId="{D11D3A47-ECF7-4B7F-9F7A-5D56013CA27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CAC61B-BD36-4DEA-8693-129C45A76107}" type="doc">
      <dgm:prSet loTypeId="urn:microsoft.com/office/officeart/2005/8/layout/funnel1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405077C-7093-40F1-9C6D-D4FE98CECEBF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Субвенции </a:t>
          </a:r>
          <a:r>
            <a:rPr lang="ru-RU" dirty="0" smtClean="0">
              <a:solidFill>
                <a:schemeClr val="tx1"/>
              </a:solidFill>
            </a:rPr>
            <a:t>397 552 368,35 руб. (45,6%)</a:t>
          </a:r>
          <a:endParaRPr lang="ru-RU" dirty="0">
            <a:solidFill>
              <a:schemeClr val="tx1"/>
            </a:solidFill>
          </a:endParaRPr>
        </a:p>
      </dgm:t>
    </dgm:pt>
    <dgm:pt modelId="{C71B3551-C707-4808-817B-6DBA52B8AD71}" type="parTrans" cxnId="{75374E23-449E-4743-9AB1-CC09D3790E10}">
      <dgm:prSet/>
      <dgm:spPr/>
      <dgm:t>
        <a:bodyPr/>
        <a:lstStyle/>
        <a:p>
          <a:endParaRPr lang="ru-RU"/>
        </a:p>
      </dgm:t>
    </dgm:pt>
    <dgm:pt modelId="{29F0C9CB-D44A-41F9-9EE2-248BB38AFA0C}" type="sibTrans" cxnId="{75374E23-449E-4743-9AB1-CC09D3790E10}">
      <dgm:prSet/>
      <dgm:spPr/>
      <dgm:t>
        <a:bodyPr/>
        <a:lstStyle/>
        <a:p>
          <a:endParaRPr lang="ru-RU"/>
        </a:p>
      </dgm:t>
    </dgm:pt>
    <dgm:pt modelId="{55BA69FE-0B12-4D06-9EBC-2136DC4BDD9F}">
      <dgm:prSet phldrT="[Текст]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ru-RU" dirty="0"/>
            <a:t>Неналоговые доходы </a:t>
          </a:r>
          <a:r>
            <a:rPr lang="ru-RU" dirty="0" smtClean="0"/>
            <a:t>        30 356 300,0 </a:t>
          </a:r>
          <a:r>
            <a:rPr lang="ru-RU" dirty="0"/>
            <a:t>руб</a:t>
          </a:r>
          <a:r>
            <a:rPr lang="ru-RU" dirty="0" smtClean="0"/>
            <a:t>. (3,5%)</a:t>
          </a:r>
          <a:endParaRPr lang="ru-RU" dirty="0"/>
        </a:p>
      </dgm:t>
    </dgm:pt>
    <dgm:pt modelId="{101E43A9-8731-4917-9ED7-1A85642AADFF}" type="parTrans" cxnId="{290CF2A9-A4B2-44BE-AE5B-5EFC45DEFD1B}">
      <dgm:prSet/>
      <dgm:spPr/>
      <dgm:t>
        <a:bodyPr/>
        <a:lstStyle/>
        <a:p>
          <a:endParaRPr lang="ru-RU"/>
        </a:p>
      </dgm:t>
    </dgm:pt>
    <dgm:pt modelId="{67AF5061-7D73-48C1-AC9D-CA2CDAFAAF47}" type="sibTrans" cxnId="{290CF2A9-A4B2-44BE-AE5B-5EFC45DEFD1B}">
      <dgm:prSet/>
      <dgm:spPr/>
      <dgm:t>
        <a:bodyPr/>
        <a:lstStyle/>
        <a:p>
          <a:endParaRPr lang="ru-RU"/>
        </a:p>
      </dgm:t>
    </dgm:pt>
    <dgm:pt modelId="{C1C64C1E-2C20-49D4-8F22-EEC588D61B72}">
      <dgm:prSet phldrT="[Текст]"/>
      <dgm:spPr/>
      <dgm:t>
        <a:bodyPr/>
        <a:lstStyle/>
        <a:p>
          <a:r>
            <a:rPr lang="ru-RU" dirty="0"/>
            <a:t>Иные МБТ </a:t>
          </a:r>
          <a:r>
            <a:rPr lang="ru-RU" dirty="0" smtClean="0"/>
            <a:t>     46 630 358,03 руб. (5,3%)</a:t>
          </a:r>
          <a:endParaRPr lang="ru-RU" dirty="0"/>
        </a:p>
      </dgm:t>
    </dgm:pt>
    <dgm:pt modelId="{EDE01139-722D-4BD2-B031-6084D58EBCA0}" type="parTrans" cxnId="{1527E8AF-6FEF-47AF-B741-A7B45C63654F}">
      <dgm:prSet/>
      <dgm:spPr/>
      <dgm:t>
        <a:bodyPr/>
        <a:lstStyle/>
        <a:p>
          <a:endParaRPr lang="ru-RU"/>
        </a:p>
      </dgm:t>
    </dgm:pt>
    <dgm:pt modelId="{3426116B-AC73-4F7F-ABEF-59A4CA23C281}" type="sibTrans" cxnId="{1527E8AF-6FEF-47AF-B741-A7B45C63654F}">
      <dgm:prSet/>
      <dgm:spPr/>
      <dgm:t>
        <a:bodyPr/>
        <a:lstStyle/>
        <a:p>
          <a:endParaRPr lang="ru-RU"/>
        </a:p>
      </dgm:t>
    </dgm:pt>
    <dgm:pt modelId="{2EC35970-C92F-4CA8-AAE1-0AE6A865B6B9}">
      <dgm:prSet phldrT="[Текст]"/>
      <dgm:spPr/>
      <dgm:t>
        <a:bodyPr>
          <a:prstTxWarp prst="textPlain">
            <a:avLst/>
          </a:prstTxWarp>
        </a:bodyPr>
        <a:lstStyle/>
        <a:p>
          <a:r>
            <a:rPr lang="ru-RU" b="1" cap="all" spc="0" dirty="0">
              <a:ln w="45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Структура доходов бюджета </a:t>
          </a:r>
          <a:r>
            <a:rPr lang="ru-RU" b="1" cap="all" spc="0" dirty="0" smtClean="0">
              <a:ln w="45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Карачевского муниципального района Брянской области</a:t>
          </a:r>
          <a:endParaRPr lang="ru-RU" b="1" cap="all" spc="0" dirty="0">
            <a:ln w="45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FB3CF43-5007-4909-8D72-AE432A073CDE}" type="parTrans" cxnId="{D01946FB-1507-4907-9C2A-44EB439EF143}">
      <dgm:prSet/>
      <dgm:spPr/>
      <dgm:t>
        <a:bodyPr/>
        <a:lstStyle/>
        <a:p>
          <a:endParaRPr lang="ru-RU"/>
        </a:p>
      </dgm:t>
    </dgm:pt>
    <dgm:pt modelId="{B95D50FD-FD03-437E-A9E9-1943E6E4931F}" type="sibTrans" cxnId="{D01946FB-1507-4907-9C2A-44EB439EF143}">
      <dgm:prSet/>
      <dgm:spPr/>
      <dgm:t>
        <a:bodyPr/>
        <a:lstStyle/>
        <a:p>
          <a:endParaRPr lang="ru-RU"/>
        </a:p>
      </dgm:t>
    </dgm:pt>
    <dgm:pt modelId="{07956B3A-8A7B-480A-B86E-397623A639FD}" type="pres">
      <dgm:prSet presAssocID="{24CAC61B-BD36-4DEA-8693-129C45A7610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3F9F6C-9C10-47C6-97BE-09E3EA714674}" type="pres">
      <dgm:prSet presAssocID="{24CAC61B-BD36-4DEA-8693-129C45A76107}" presName="ellipse" presStyleLbl="trBgShp" presStyleIdx="0" presStyleCnt="1"/>
      <dgm:spPr/>
    </dgm:pt>
    <dgm:pt modelId="{F826EE7A-AFC9-4684-8ECC-EBD3183AC0B1}" type="pres">
      <dgm:prSet presAssocID="{24CAC61B-BD36-4DEA-8693-129C45A76107}" presName="arrow1" presStyleLbl="fgShp" presStyleIdx="0" presStyleCnt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DF349F6-302B-4F58-9F10-CF1BB2D0885A}" type="pres">
      <dgm:prSet presAssocID="{24CAC61B-BD36-4DEA-8693-129C45A76107}" presName="rectangle" presStyleLbl="revTx" presStyleIdx="0" presStyleCnt="1" custScaleX="166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7F31D-FEAF-465A-B1FD-B17C21521CBD}" type="pres">
      <dgm:prSet presAssocID="{55BA69FE-0B12-4D06-9EBC-2136DC4BDD9F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642BB-FD36-422A-9C97-1E64F8701EEB}" type="pres">
      <dgm:prSet presAssocID="{C1C64C1E-2C20-49D4-8F22-EEC588D61B72}" presName="item2" presStyleLbl="node1" presStyleIdx="1" presStyleCnt="3" custScaleY="96060" custLinFactNeighborX="-25568" custLinFactNeighborY="13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30D6E-0C4D-4E9D-9ADC-288D9EC3DD07}" type="pres">
      <dgm:prSet presAssocID="{2EC35970-C92F-4CA8-AAE1-0AE6A865B6B9}" presName="item3" presStyleLbl="node1" presStyleIdx="2" presStyleCnt="3" custScaleX="167183" custScaleY="162916" custLinFactNeighborX="3873" custLinFactNeighborY="13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2530E-1DF2-46B8-B681-DDED5E6053BF}" type="pres">
      <dgm:prSet presAssocID="{24CAC61B-BD36-4DEA-8693-129C45A76107}" presName="funnel" presStyleLbl="trAlignAcc1" presStyleIdx="0" presStyleCnt="1" custScaleX="138004" custScaleY="108960" custLinFactNeighborX="-489" custLinFactNeighborY="1605"/>
      <dgm:spPr/>
      <dgm:t>
        <a:bodyPr/>
        <a:lstStyle/>
        <a:p>
          <a:endParaRPr lang="ru-RU"/>
        </a:p>
      </dgm:t>
    </dgm:pt>
  </dgm:ptLst>
  <dgm:cxnLst>
    <dgm:cxn modelId="{9DB229B8-A432-4703-8259-143F57A69038}" type="presOf" srcId="{0405077C-7093-40F1-9C6D-D4FE98CECEBF}" destId="{B0630D6E-0C4D-4E9D-9ADC-288D9EC3DD07}" srcOrd="0" destOrd="0" presId="urn:microsoft.com/office/officeart/2005/8/layout/funnel1"/>
    <dgm:cxn modelId="{DD191775-9D87-4392-BC0E-6C116B376CFF}" type="presOf" srcId="{55BA69FE-0B12-4D06-9EBC-2136DC4BDD9F}" destId="{009642BB-FD36-422A-9C97-1E64F8701EEB}" srcOrd="0" destOrd="0" presId="urn:microsoft.com/office/officeart/2005/8/layout/funnel1"/>
    <dgm:cxn modelId="{1527E8AF-6FEF-47AF-B741-A7B45C63654F}" srcId="{24CAC61B-BD36-4DEA-8693-129C45A76107}" destId="{C1C64C1E-2C20-49D4-8F22-EEC588D61B72}" srcOrd="2" destOrd="0" parTransId="{EDE01139-722D-4BD2-B031-6084D58EBCA0}" sibTransId="{3426116B-AC73-4F7F-ABEF-59A4CA23C281}"/>
    <dgm:cxn modelId="{FC9926B1-DDC3-4D32-BB04-0070AC13992A}" type="presOf" srcId="{24CAC61B-BD36-4DEA-8693-129C45A76107}" destId="{07956B3A-8A7B-480A-B86E-397623A639FD}" srcOrd="0" destOrd="0" presId="urn:microsoft.com/office/officeart/2005/8/layout/funnel1"/>
    <dgm:cxn modelId="{4BF181EB-C3FC-4E2B-9BAF-41B3898227FF}" type="presOf" srcId="{2EC35970-C92F-4CA8-AAE1-0AE6A865B6B9}" destId="{BDF349F6-302B-4F58-9F10-CF1BB2D0885A}" srcOrd="0" destOrd="0" presId="urn:microsoft.com/office/officeart/2005/8/layout/funnel1"/>
    <dgm:cxn modelId="{D01946FB-1507-4907-9C2A-44EB439EF143}" srcId="{24CAC61B-BD36-4DEA-8693-129C45A76107}" destId="{2EC35970-C92F-4CA8-AAE1-0AE6A865B6B9}" srcOrd="3" destOrd="0" parTransId="{4FB3CF43-5007-4909-8D72-AE432A073CDE}" sibTransId="{B95D50FD-FD03-437E-A9E9-1943E6E4931F}"/>
    <dgm:cxn modelId="{290CF2A9-A4B2-44BE-AE5B-5EFC45DEFD1B}" srcId="{24CAC61B-BD36-4DEA-8693-129C45A76107}" destId="{55BA69FE-0B12-4D06-9EBC-2136DC4BDD9F}" srcOrd="1" destOrd="0" parTransId="{101E43A9-8731-4917-9ED7-1A85642AADFF}" sibTransId="{67AF5061-7D73-48C1-AC9D-CA2CDAFAAF47}"/>
    <dgm:cxn modelId="{D0CE619E-2CD3-468C-AC58-5465EA043E4F}" type="presOf" srcId="{C1C64C1E-2C20-49D4-8F22-EEC588D61B72}" destId="{74A7F31D-FEAF-465A-B1FD-B17C21521CBD}" srcOrd="0" destOrd="0" presId="urn:microsoft.com/office/officeart/2005/8/layout/funnel1"/>
    <dgm:cxn modelId="{75374E23-449E-4743-9AB1-CC09D3790E10}" srcId="{24CAC61B-BD36-4DEA-8693-129C45A76107}" destId="{0405077C-7093-40F1-9C6D-D4FE98CECEBF}" srcOrd="0" destOrd="0" parTransId="{C71B3551-C707-4808-817B-6DBA52B8AD71}" sibTransId="{29F0C9CB-D44A-41F9-9EE2-248BB38AFA0C}"/>
    <dgm:cxn modelId="{A89BEAA8-E288-4395-8B1D-181FDE7CC473}" type="presParOf" srcId="{07956B3A-8A7B-480A-B86E-397623A639FD}" destId="{693F9F6C-9C10-47C6-97BE-09E3EA714674}" srcOrd="0" destOrd="0" presId="urn:microsoft.com/office/officeart/2005/8/layout/funnel1"/>
    <dgm:cxn modelId="{39C731F6-D315-47A6-9379-A1D68A498A70}" type="presParOf" srcId="{07956B3A-8A7B-480A-B86E-397623A639FD}" destId="{F826EE7A-AFC9-4684-8ECC-EBD3183AC0B1}" srcOrd="1" destOrd="0" presId="urn:microsoft.com/office/officeart/2005/8/layout/funnel1"/>
    <dgm:cxn modelId="{4E80CF87-A17E-4AE0-8D65-929AB2912FFB}" type="presParOf" srcId="{07956B3A-8A7B-480A-B86E-397623A639FD}" destId="{BDF349F6-302B-4F58-9F10-CF1BB2D0885A}" srcOrd="2" destOrd="0" presId="urn:microsoft.com/office/officeart/2005/8/layout/funnel1"/>
    <dgm:cxn modelId="{5C8179AB-BD3A-46E7-A5C0-6EA00AACDE67}" type="presParOf" srcId="{07956B3A-8A7B-480A-B86E-397623A639FD}" destId="{74A7F31D-FEAF-465A-B1FD-B17C21521CBD}" srcOrd="3" destOrd="0" presId="urn:microsoft.com/office/officeart/2005/8/layout/funnel1"/>
    <dgm:cxn modelId="{E56F6E27-70C1-447B-BC6F-E5AD13CA0A82}" type="presParOf" srcId="{07956B3A-8A7B-480A-B86E-397623A639FD}" destId="{009642BB-FD36-422A-9C97-1E64F8701EEB}" srcOrd="4" destOrd="0" presId="urn:microsoft.com/office/officeart/2005/8/layout/funnel1"/>
    <dgm:cxn modelId="{B4DB4630-F190-4313-A95B-632412A44A9C}" type="presParOf" srcId="{07956B3A-8A7B-480A-B86E-397623A639FD}" destId="{B0630D6E-0C4D-4E9D-9ADC-288D9EC3DD07}" srcOrd="5" destOrd="0" presId="urn:microsoft.com/office/officeart/2005/8/layout/funnel1"/>
    <dgm:cxn modelId="{CF2F857D-D4C0-47EC-8F94-9AB1F52F93E5}" type="presParOf" srcId="{07956B3A-8A7B-480A-B86E-397623A639FD}" destId="{58A2530E-1DF2-46B8-B681-DDED5E6053B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679B9F-EF9F-425F-A402-51A0223984C9}" type="doc">
      <dgm:prSet loTypeId="urn:microsoft.com/office/officeart/2008/layout/VerticalCircle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BFCFC80-9BD5-43B6-8147-12F72E5A5D43}">
      <dgm:prSet phldrT="[Текст]"/>
      <dgm:spPr>
        <a:xfrm>
          <a:off x="1789152" y="2203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Образование, 562 040 142,92  (64,5%)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CFC579B-DCA4-4F9B-9958-9648EBA0CDD5}" type="parTrans" cxnId="{4A8C84A9-27FF-4267-A1C2-F3DE0CA15444}">
      <dgm:prSet/>
      <dgm:spPr/>
      <dgm:t>
        <a:bodyPr/>
        <a:lstStyle/>
        <a:p>
          <a:endParaRPr lang="ru-RU"/>
        </a:p>
      </dgm:t>
    </dgm:pt>
    <dgm:pt modelId="{20AADEDC-B0E3-49DB-BD4A-807676EF6FEA}" type="sibTrans" cxnId="{4A8C84A9-27FF-4267-A1C2-F3DE0CA15444}">
      <dgm:prSet/>
      <dgm:spPr/>
      <dgm:t>
        <a:bodyPr/>
        <a:lstStyle/>
        <a:p>
          <a:endParaRPr lang="ru-RU"/>
        </a:p>
      </dgm:t>
    </dgm:pt>
    <dgm:pt modelId="{5FC79B8B-30B0-4108-AADE-037B9A7D77D9}">
      <dgm:prSet phldrT="[Текст]"/>
      <dgm:spPr>
        <a:xfrm>
          <a:off x="1789152" y="2362640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экономика,                                          21 521 671,94 (2,4%)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D5BC7A6-0319-4D41-AFD5-87F7F756007E}" type="parTrans" cxnId="{3F84431F-A24C-4FE4-A3EA-5732055C489C}">
      <dgm:prSet/>
      <dgm:spPr/>
      <dgm:t>
        <a:bodyPr/>
        <a:lstStyle/>
        <a:p>
          <a:endParaRPr lang="ru-RU"/>
        </a:p>
      </dgm:t>
    </dgm:pt>
    <dgm:pt modelId="{96FD5839-54A6-41D4-8C87-8036E87D05ED}" type="sibTrans" cxnId="{3F84431F-A24C-4FE4-A3EA-5732055C489C}">
      <dgm:prSet/>
      <dgm:spPr/>
      <dgm:t>
        <a:bodyPr/>
        <a:lstStyle/>
        <a:p>
          <a:endParaRPr lang="ru-RU"/>
        </a:p>
      </dgm:t>
    </dgm:pt>
    <dgm:pt modelId="{D49B3674-080D-47AC-B871-46EFB0DE918C}">
      <dgm:prSet phldrT="[Текст]"/>
      <dgm:spPr>
        <a:xfrm>
          <a:off x="1789152" y="592313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Культура, кинематография                                     77 273 967,00 (8,9%)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4AEFAAE-47D6-4F18-8006-EB56AB00AC1B}" type="parTrans" cxnId="{99BBD91A-5A7D-4424-BA5B-7054BC433067}">
      <dgm:prSet/>
      <dgm:spPr/>
      <dgm:t>
        <a:bodyPr/>
        <a:lstStyle/>
        <a:p>
          <a:endParaRPr lang="ru-RU"/>
        </a:p>
      </dgm:t>
    </dgm:pt>
    <dgm:pt modelId="{505AE39E-ADBB-4D59-BA27-0A42E5BC1075}" type="sibTrans" cxnId="{99BBD91A-5A7D-4424-BA5B-7054BC433067}">
      <dgm:prSet/>
      <dgm:spPr/>
      <dgm:t>
        <a:bodyPr/>
        <a:lstStyle/>
        <a:p>
          <a:endParaRPr lang="ru-RU"/>
        </a:p>
      </dgm:t>
    </dgm:pt>
    <dgm:pt modelId="{9486E822-2D30-4D99-AA38-A6AF193FE08E}">
      <dgm:prSet phldrT="[Текст]"/>
      <dgm:spPr>
        <a:xfrm>
          <a:off x="1789152" y="1772531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Социальная политика, 69 012 799,41 (7,9%)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A849D98-563C-4AAA-9849-F088860145AD}" type="parTrans" cxnId="{36A7BF3A-7FE1-4606-8A94-0BBC8F46AF05}">
      <dgm:prSet/>
      <dgm:spPr/>
      <dgm:t>
        <a:bodyPr/>
        <a:lstStyle/>
        <a:p>
          <a:endParaRPr lang="ru-RU"/>
        </a:p>
      </dgm:t>
    </dgm:pt>
    <dgm:pt modelId="{260E5D60-FAED-4C02-87F4-A83C147FF8A8}" type="sibTrans" cxnId="{36A7BF3A-7FE1-4606-8A94-0BBC8F46AF05}">
      <dgm:prSet/>
      <dgm:spPr/>
      <dgm:t>
        <a:bodyPr/>
        <a:lstStyle/>
        <a:p>
          <a:endParaRPr lang="ru-RU"/>
        </a:p>
      </dgm:t>
    </dgm:pt>
    <dgm:pt modelId="{EAD6EC59-E952-4B92-81B1-9BAFC9BA82FD}">
      <dgm:prSet phldrT="[Текст]"/>
      <dgm:spPr>
        <a:xfrm>
          <a:off x="1789152" y="1182422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Общегосударственные вопросы,                           75 017 239,00 (8,6%) 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5D435DD-D419-4F48-9629-CC91FC775013}" type="sibTrans" cxnId="{AFCD6FFF-8222-4DFB-A6CB-B07C86D12A25}">
      <dgm:prSet/>
      <dgm:spPr/>
      <dgm:t>
        <a:bodyPr/>
        <a:lstStyle/>
        <a:p>
          <a:endParaRPr lang="ru-RU"/>
        </a:p>
      </dgm:t>
    </dgm:pt>
    <dgm:pt modelId="{B7FDA813-EB37-4917-AD06-DA29BA5626FD}" type="parTrans" cxnId="{AFCD6FFF-8222-4DFB-A6CB-B07C86D12A25}">
      <dgm:prSet/>
      <dgm:spPr/>
      <dgm:t>
        <a:bodyPr/>
        <a:lstStyle/>
        <a:p>
          <a:endParaRPr lang="ru-RU"/>
        </a:p>
      </dgm:t>
    </dgm:pt>
    <dgm:pt modelId="{2B3A36EB-A174-4BBD-96F6-32F739F9A1BD}">
      <dgm:prSet phldrT="[Текст]"/>
      <dgm:spPr>
        <a:xfrm>
          <a:off x="1789152" y="2952750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Жилищно-коммунальное хозяйство                 34 188 413,00 (3,9%)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60C2F56-C259-43DE-8567-BFE7C2857818}" type="parTrans" cxnId="{30B78106-876E-4CD5-A134-C18E968C0B93}">
      <dgm:prSet/>
      <dgm:spPr/>
      <dgm:t>
        <a:bodyPr/>
        <a:lstStyle/>
        <a:p>
          <a:endParaRPr lang="ru-RU"/>
        </a:p>
      </dgm:t>
    </dgm:pt>
    <dgm:pt modelId="{18008FBC-3150-4BED-A848-705AE6296177}" type="sibTrans" cxnId="{30B78106-876E-4CD5-A134-C18E968C0B93}">
      <dgm:prSet/>
      <dgm:spPr/>
      <dgm:t>
        <a:bodyPr/>
        <a:lstStyle/>
        <a:p>
          <a:endParaRPr lang="ru-RU"/>
        </a:p>
      </dgm:t>
    </dgm:pt>
    <dgm:pt modelId="{D203E017-36B8-4E3E-8C39-471497B3045E}">
      <dgm:prSet phldrT="[Текст]"/>
      <dgm:spPr>
        <a:xfrm>
          <a:off x="1789152" y="3542859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безопасность и правоохранительная деятельность,                   5 923 151,00 (0,7%)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CA09DBF-9E98-4F1D-9187-C58F0C556E36}" type="parTrans" cxnId="{B59E1E39-288D-4C3F-A640-F5E99EA748E6}">
      <dgm:prSet/>
      <dgm:spPr/>
      <dgm:t>
        <a:bodyPr/>
        <a:lstStyle/>
        <a:p>
          <a:endParaRPr lang="ru-RU"/>
        </a:p>
      </dgm:t>
    </dgm:pt>
    <dgm:pt modelId="{12EC0132-30CE-4BF6-B81C-9B4C77B36B7D}" type="sibTrans" cxnId="{B59E1E39-288D-4C3F-A640-F5E99EA748E6}">
      <dgm:prSet/>
      <dgm:spPr/>
      <dgm:t>
        <a:bodyPr/>
        <a:lstStyle/>
        <a:p>
          <a:endParaRPr lang="ru-RU"/>
        </a:p>
      </dgm:t>
    </dgm:pt>
    <dgm:pt modelId="{346AA0B1-6ECF-49E4-9E3B-9C1A9F64424D}">
      <dgm:prSet phldrT="[Текст]"/>
      <dgm:spPr>
        <a:xfrm>
          <a:off x="1789152" y="4132968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Межбюджетные трансферты общего характера бюджетам бюджетной системы Российской Федерации,  5 802 900,00 (0,7%)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CF2F2FC-3DBD-4651-9AD6-3C0BF80BF5EA}" type="parTrans" cxnId="{50069076-9E15-46AD-925E-34A3408AF01C}">
      <dgm:prSet/>
      <dgm:spPr/>
      <dgm:t>
        <a:bodyPr/>
        <a:lstStyle/>
        <a:p>
          <a:endParaRPr lang="ru-RU"/>
        </a:p>
      </dgm:t>
    </dgm:pt>
    <dgm:pt modelId="{475E3945-03BF-4BDE-B117-6DC6CEE6D710}" type="sibTrans" cxnId="{50069076-9E15-46AD-925E-34A3408AF01C}">
      <dgm:prSet/>
      <dgm:spPr/>
      <dgm:t>
        <a:bodyPr/>
        <a:lstStyle/>
        <a:p>
          <a:endParaRPr lang="ru-RU"/>
        </a:p>
      </dgm:t>
    </dgm:pt>
    <dgm:pt modelId="{0162E4AB-31B2-454A-8936-E257E379C2E2}">
      <dgm:prSet phldrT="[Текст]"/>
      <dgm:spPr>
        <a:xfrm>
          <a:off x="1789152" y="5313186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Физическая культура и спорт, 18 389 312,00 (2,1%)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2913ABD-AA68-40CC-A88D-B98222887754}" type="parTrans" cxnId="{B395E79E-070B-4121-BBFE-4FD679A93B10}">
      <dgm:prSet/>
      <dgm:spPr/>
      <dgm:t>
        <a:bodyPr/>
        <a:lstStyle/>
        <a:p>
          <a:endParaRPr lang="ru-RU"/>
        </a:p>
      </dgm:t>
    </dgm:pt>
    <dgm:pt modelId="{7D863556-F173-481E-AB65-D92F9D8F1703}" type="sibTrans" cxnId="{B395E79E-070B-4121-BBFE-4FD679A93B10}">
      <dgm:prSet/>
      <dgm:spPr/>
      <dgm:t>
        <a:bodyPr/>
        <a:lstStyle/>
        <a:p>
          <a:endParaRPr lang="ru-RU"/>
        </a:p>
      </dgm:t>
    </dgm:pt>
    <dgm:pt modelId="{D87EB69F-4C42-459E-A709-430F267F84E1}">
      <dgm:prSet phldrT="[Текст]"/>
      <dgm:spPr>
        <a:xfrm>
          <a:off x="1789152" y="5313186"/>
          <a:ext cx="3148448" cy="590109"/>
        </a:xfr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Охрана окружающей среды</a:t>
          </a:r>
          <a:r>
            <a:rPr lang="ru-RU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, 2 392 300,00 (0,3%)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C80DA56-E490-487D-80F2-2A8F6B9157EF}" type="parTrans" cxnId="{B35BCF59-CB6D-4F5A-A1DF-192E996FEE99}">
      <dgm:prSet/>
      <dgm:spPr/>
      <dgm:t>
        <a:bodyPr/>
        <a:lstStyle/>
        <a:p>
          <a:endParaRPr lang="ru-RU"/>
        </a:p>
      </dgm:t>
    </dgm:pt>
    <dgm:pt modelId="{E62D0177-8358-4D95-846A-639D8EA6E11B}" type="sibTrans" cxnId="{B35BCF59-CB6D-4F5A-A1DF-192E996FEE99}">
      <dgm:prSet/>
      <dgm:spPr/>
      <dgm:t>
        <a:bodyPr/>
        <a:lstStyle/>
        <a:p>
          <a:endParaRPr lang="ru-RU"/>
        </a:p>
      </dgm:t>
    </dgm:pt>
    <dgm:pt modelId="{17F1DD2B-ADBD-4336-9DCB-B2FDE38C78E0}" type="pres">
      <dgm:prSet presAssocID="{75679B9F-EF9F-425F-A402-51A0223984C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F9547A59-C2D8-4AF9-A844-D7789EAA431E}" type="pres">
      <dgm:prSet presAssocID="{0BFCFC80-9BD5-43B6-8147-12F72E5A5D43}" presName="noChildren" presStyleCnt="0"/>
      <dgm:spPr/>
      <dgm:t>
        <a:bodyPr/>
        <a:lstStyle/>
        <a:p>
          <a:endParaRPr lang="ru-RU"/>
        </a:p>
      </dgm:t>
    </dgm:pt>
    <dgm:pt modelId="{76913E2E-E1DB-4428-AD74-DE1D2A46021E}" type="pres">
      <dgm:prSet presAssocID="{0BFCFC80-9BD5-43B6-8147-12F72E5A5D43}" presName="gap" presStyleCnt="0"/>
      <dgm:spPr/>
      <dgm:t>
        <a:bodyPr/>
        <a:lstStyle/>
        <a:p>
          <a:endParaRPr lang="ru-RU"/>
        </a:p>
      </dgm:t>
    </dgm:pt>
    <dgm:pt modelId="{EF2CE8B4-EFD3-4833-A656-4C4C11F37EDD}" type="pres">
      <dgm:prSet presAssocID="{0BFCFC80-9BD5-43B6-8147-12F72E5A5D43}" presName="medCircle2" presStyleLbl="vennNode1" presStyleIdx="0" presStyleCnt="10" custLinFactNeighborX="-8420" custLinFactNeighborY="-10660"/>
      <dgm:spPr>
        <a:xfrm>
          <a:off x="1494097" y="2203"/>
          <a:ext cx="590109" cy="590109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C183F8FC-F2B6-42E4-88BD-4E4976F2EAE5}" type="pres">
      <dgm:prSet presAssocID="{0BFCFC80-9BD5-43B6-8147-12F72E5A5D43}" presName="txLvlOnly1" presStyleLbl="revTx" presStyleIdx="0" presStyleCnt="10"/>
      <dgm:spPr/>
      <dgm:t>
        <a:bodyPr/>
        <a:lstStyle/>
        <a:p>
          <a:endParaRPr lang="ru-RU"/>
        </a:p>
      </dgm:t>
    </dgm:pt>
    <dgm:pt modelId="{FCAB8624-3974-435F-9644-C0CE43C63ED4}" type="pres">
      <dgm:prSet presAssocID="{D49B3674-080D-47AC-B871-46EFB0DE918C}" presName="noChildren" presStyleCnt="0"/>
      <dgm:spPr/>
      <dgm:t>
        <a:bodyPr/>
        <a:lstStyle/>
        <a:p>
          <a:endParaRPr lang="ru-RU"/>
        </a:p>
      </dgm:t>
    </dgm:pt>
    <dgm:pt modelId="{11914961-DAFE-4B63-8C07-E60AAD384175}" type="pres">
      <dgm:prSet presAssocID="{D49B3674-080D-47AC-B871-46EFB0DE918C}" presName="gap" presStyleCnt="0"/>
      <dgm:spPr/>
      <dgm:t>
        <a:bodyPr/>
        <a:lstStyle/>
        <a:p>
          <a:endParaRPr lang="ru-RU"/>
        </a:p>
      </dgm:t>
    </dgm:pt>
    <dgm:pt modelId="{5BDA2729-9238-478E-A6FE-C234B2753F3A}" type="pres">
      <dgm:prSet presAssocID="{D49B3674-080D-47AC-B871-46EFB0DE918C}" presName="medCircle2" presStyleLbl="vennNode1" presStyleIdx="1" presStyleCnt="10"/>
      <dgm:spPr>
        <a:xfrm>
          <a:off x="1494097" y="592313"/>
          <a:ext cx="590109" cy="590109"/>
        </a:xfrm>
        <a:prstGeom prst="ellipse">
          <a:avLst/>
        </a:prstGeom>
        <a:solidFill>
          <a:srgbClr val="CCFF66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065ED712-0AEC-42B5-B08D-765258830D33}" type="pres">
      <dgm:prSet presAssocID="{D49B3674-080D-47AC-B871-46EFB0DE918C}" presName="txLvlOnly1" presStyleLbl="revTx" presStyleIdx="1" presStyleCnt="10"/>
      <dgm:spPr/>
      <dgm:t>
        <a:bodyPr/>
        <a:lstStyle/>
        <a:p>
          <a:endParaRPr lang="ru-RU"/>
        </a:p>
      </dgm:t>
    </dgm:pt>
    <dgm:pt modelId="{6A2EC941-C7DC-48A4-ABC1-7EF3D553CC28}" type="pres">
      <dgm:prSet presAssocID="{EAD6EC59-E952-4B92-81B1-9BAFC9BA82FD}" presName="noChildren" presStyleCnt="0"/>
      <dgm:spPr/>
      <dgm:t>
        <a:bodyPr/>
        <a:lstStyle/>
        <a:p>
          <a:endParaRPr lang="ru-RU"/>
        </a:p>
      </dgm:t>
    </dgm:pt>
    <dgm:pt modelId="{BB4217D0-F268-490E-B94A-4126CA3F16FD}" type="pres">
      <dgm:prSet presAssocID="{EAD6EC59-E952-4B92-81B1-9BAFC9BA82FD}" presName="gap" presStyleCnt="0"/>
      <dgm:spPr/>
      <dgm:t>
        <a:bodyPr/>
        <a:lstStyle/>
        <a:p>
          <a:endParaRPr lang="ru-RU"/>
        </a:p>
      </dgm:t>
    </dgm:pt>
    <dgm:pt modelId="{A9851CED-3950-4965-A3C4-AF7632CD9095}" type="pres">
      <dgm:prSet presAssocID="{EAD6EC59-E952-4B92-81B1-9BAFC9BA82FD}" presName="medCircle2" presStyleLbl="vennNode1" presStyleIdx="2" presStyleCnt="10"/>
      <dgm:spPr>
        <a:xfrm>
          <a:off x="1494097" y="1182422"/>
          <a:ext cx="590109" cy="590109"/>
        </a:xfrm>
        <a:prstGeom prst="ellipse">
          <a:avLst/>
        </a:prstGeom>
        <a:gradFill flip="none" rotWithShape="0">
          <a:gsLst>
            <a:gs pos="0">
              <a:srgbClr val="8064A2">
                <a:hueOff val="0"/>
                <a:satOff val="0"/>
                <a:lumOff val="0"/>
                <a:shade val="30000"/>
                <a:satMod val="115000"/>
              </a:srgbClr>
            </a:gs>
            <a:gs pos="50000">
              <a:srgbClr val="8064A2">
                <a:hueOff val="0"/>
                <a:satOff val="0"/>
                <a:lumOff val="0"/>
                <a:shade val="67500"/>
                <a:satMod val="115000"/>
              </a:srgbClr>
            </a:gs>
            <a:gs pos="100000">
              <a:srgbClr val="8064A2">
                <a:hueOff val="0"/>
                <a:satOff val="0"/>
                <a:lumOff val="0"/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7F3BE05F-3217-418C-8477-63E02C3067AB}" type="pres">
      <dgm:prSet presAssocID="{EAD6EC59-E952-4B92-81B1-9BAFC9BA82FD}" presName="txLvlOnly1" presStyleLbl="revTx" presStyleIdx="2" presStyleCnt="10"/>
      <dgm:spPr/>
      <dgm:t>
        <a:bodyPr/>
        <a:lstStyle/>
        <a:p>
          <a:endParaRPr lang="ru-RU"/>
        </a:p>
      </dgm:t>
    </dgm:pt>
    <dgm:pt modelId="{8F814528-7D97-48EF-8C27-06E0D0E2BFE5}" type="pres">
      <dgm:prSet presAssocID="{9486E822-2D30-4D99-AA38-A6AF193FE08E}" presName="noChildren" presStyleCnt="0"/>
      <dgm:spPr/>
      <dgm:t>
        <a:bodyPr/>
        <a:lstStyle/>
        <a:p>
          <a:endParaRPr lang="ru-RU"/>
        </a:p>
      </dgm:t>
    </dgm:pt>
    <dgm:pt modelId="{D41E0351-2FF0-4AF8-9605-AC37E29F82EE}" type="pres">
      <dgm:prSet presAssocID="{9486E822-2D30-4D99-AA38-A6AF193FE08E}" presName="gap" presStyleCnt="0"/>
      <dgm:spPr/>
      <dgm:t>
        <a:bodyPr/>
        <a:lstStyle/>
        <a:p>
          <a:endParaRPr lang="ru-RU"/>
        </a:p>
      </dgm:t>
    </dgm:pt>
    <dgm:pt modelId="{66C0460F-53B3-4F01-9538-F755B967D5BB}" type="pres">
      <dgm:prSet presAssocID="{9486E822-2D30-4D99-AA38-A6AF193FE08E}" presName="medCircle2" presStyleLbl="vennNode1" presStyleIdx="3" presStyleCnt="10"/>
      <dgm:spPr>
        <a:xfrm>
          <a:off x="1494097" y="1772531"/>
          <a:ext cx="590109" cy="590109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ru-RU"/>
        </a:p>
      </dgm:t>
    </dgm:pt>
    <dgm:pt modelId="{019E1AE4-0A46-4F7A-B1B5-AC7411972375}" type="pres">
      <dgm:prSet presAssocID="{9486E822-2D30-4D99-AA38-A6AF193FE08E}" presName="txLvlOnly1" presStyleLbl="revTx" presStyleIdx="3" presStyleCnt="10"/>
      <dgm:spPr/>
      <dgm:t>
        <a:bodyPr/>
        <a:lstStyle/>
        <a:p>
          <a:endParaRPr lang="ru-RU"/>
        </a:p>
      </dgm:t>
    </dgm:pt>
    <dgm:pt modelId="{0E2650FE-AB5A-41CB-86C1-D7C79AFD2C72}" type="pres">
      <dgm:prSet presAssocID="{5FC79B8B-30B0-4108-AADE-037B9A7D77D9}" presName="noChildren" presStyleCnt="0"/>
      <dgm:spPr/>
      <dgm:t>
        <a:bodyPr/>
        <a:lstStyle/>
        <a:p>
          <a:endParaRPr lang="ru-RU"/>
        </a:p>
      </dgm:t>
    </dgm:pt>
    <dgm:pt modelId="{0959EB6F-C20B-4A89-921B-0F7BCCEDE2CD}" type="pres">
      <dgm:prSet presAssocID="{5FC79B8B-30B0-4108-AADE-037B9A7D77D9}" presName="gap" presStyleCnt="0"/>
      <dgm:spPr/>
      <dgm:t>
        <a:bodyPr/>
        <a:lstStyle/>
        <a:p>
          <a:endParaRPr lang="ru-RU"/>
        </a:p>
      </dgm:t>
    </dgm:pt>
    <dgm:pt modelId="{1D98BD01-A587-4A8E-8D55-3552E2CA830B}" type="pres">
      <dgm:prSet presAssocID="{5FC79B8B-30B0-4108-AADE-037B9A7D77D9}" presName="medCircle2" presStyleLbl="vennNode1" presStyleIdx="4" presStyleCnt="10"/>
      <dgm:spPr>
        <a:xfrm>
          <a:off x="1494097" y="2362640"/>
          <a:ext cx="590109" cy="590109"/>
        </a:xfrm>
        <a:prstGeom prst="ellipse">
          <a:avLst/>
        </a:prstGeom>
        <a:solidFill>
          <a:srgbClr val="F7964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1F467DFB-9858-4220-9136-E5C90953083B}" type="pres">
      <dgm:prSet presAssocID="{5FC79B8B-30B0-4108-AADE-037B9A7D77D9}" presName="txLvlOnly1" presStyleLbl="revTx" presStyleIdx="4" presStyleCnt="10"/>
      <dgm:spPr/>
      <dgm:t>
        <a:bodyPr/>
        <a:lstStyle/>
        <a:p>
          <a:endParaRPr lang="ru-RU"/>
        </a:p>
      </dgm:t>
    </dgm:pt>
    <dgm:pt modelId="{FA9CD992-0036-44C5-8CD0-D6C63742FAA2}" type="pres">
      <dgm:prSet presAssocID="{2B3A36EB-A174-4BBD-96F6-32F739F9A1BD}" presName="noChildren" presStyleCnt="0"/>
      <dgm:spPr/>
      <dgm:t>
        <a:bodyPr/>
        <a:lstStyle/>
        <a:p>
          <a:endParaRPr lang="ru-RU"/>
        </a:p>
      </dgm:t>
    </dgm:pt>
    <dgm:pt modelId="{9465A492-C59E-45F7-BB27-266D761942FB}" type="pres">
      <dgm:prSet presAssocID="{2B3A36EB-A174-4BBD-96F6-32F739F9A1BD}" presName="gap" presStyleCnt="0"/>
      <dgm:spPr/>
      <dgm:t>
        <a:bodyPr/>
        <a:lstStyle/>
        <a:p>
          <a:endParaRPr lang="ru-RU"/>
        </a:p>
      </dgm:t>
    </dgm:pt>
    <dgm:pt modelId="{58309D10-59BB-4042-A2C6-BE51C4DF9E67}" type="pres">
      <dgm:prSet presAssocID="{2B3A36EB-A174-4BBD-96F6-32F739F9A1BD}" presName="medCircle2" presStyleLbl="vennNode1" presStyleIdx="5" presStyleCnt="10"/>
      <dgm:spPr>
        <a:xfrm>
          <a:off x="1494097" y="2952750"/>
          <a:ext cx="590109" cy="590109"/>
        </a:xfrm>
        <a:prstGeom prst="ellipse">
          <a:avLst/>
        </a:prstGeom>
        <a:solidFill>
          <a:srgbClr val="C0504D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46A599E5-AE82-4C81-80ED-084C2B5994B1}" type="pres">
      <dgm:prSet presAssocID="{2B3A36EB-A174-4BBD-96F6-32F739F9A1BD}" presName="txLvlOnly1" presStyleLbl="revTx" presStyleIdx="5" presStyleCnt="10"/>
      <dgm:spPr/>
      <dgm:t>
        <a:bodyPr/>
        <a:lstStyle/>
        <a:p>
          <a:endParaRPr lang="ru-RU"/>
        </a:p>
      </dgm:t>
    </dgm:pt>
    <dgm:pt modelId="{614241F4-17EB-48A3-8C46-757BF4BB0374}" type="pres">
      <dgm:prSet presAssocID="{D203E017-36B8-4E3E-8C39-471497B3045E}" presName="noChildren" presStyleCnt="0"/>
      <dgm:spPr/>
      <dgm:t>
        <a:bodyPr/>
        <a:lstStyle/>
        <a:p>
          <a:endParaRPr lang="ru-RU"/>
        </a:p>
      </dgm:t>
    </dgm:pt>
    <dgm:pt modelId="{DFCC5B09-C5DA-4722-88DD-2016882F8E1D}" type="pres">
      <dgm:prSet presAssocID="{D203E017-36B8-4E3E-8C39-471497B3045E}" presName="gap" presStyleCnt="0"/>
      <dgm:spPr/>
      <dgm:t>
        <a:bodyPr/>
        <a:lstStyle/>
        <a:p>
          <a:endParaRPr lang="ru-RU"/>
        </a:p>
      </dgm:t>
    </dgm:pt>
    <dgm:pt modelId="{FEE9ECD8-3AF2-4F56-9965-00EE88FD1F97}" type="pres">
      <dgm:prSet presAssocID="{D203E017-36B8-4E3E-8C39-471497B3045E}" presName="medCircle2" presStyleLbl="vennNode1" presStyleIdx="6" presStyleCnt="10"/>
      <dgm:spPr>
        <a:xfrm>
          <a:off x="1494097" y="3542859"/>
          <a:ext cx="590109" cy="59010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D6E4C57E-86DA-49AC-8858-FB86E10D2897}" type="pres">
      <dgm:prSet presAssocID="{D203E017-36B8-4E3E-8C39-471497B3045E}" presName="txLvlOnly1" presStyleLbl="revTx" presStyleIdx="6" presStyleCnt="10"/>
      <dgm:spPr/>
      <dgm:t>
        <a:bodyPr/>
        <a:lstStyle/>
        <a:p>
          <a:endParaRPr lang="ru-RU"/>
        </a:p>
      </dgm:t>
    </dgm:pt>
    <dgm:pt modelId="{EE174A6A-1313-40FD-A51D-C97D5E98F373}" type="pres">
      <dgm:prSet presAssocID="{346AA0B1-6ECF-49E4-9E3B-9C1A9F64424D}" presName="noChildren" presStyleCnt="0"/>
      <dgm:spPr/>
      <dgm:t>
        <a:bodyPr/>
        <a:lstStyle/>
        <a:p>
          <a:endParaRPr lang="ru-RU"/>
        </a:p>
      </dgm:t>
    </dgm:pt>
    <dgm:pt modelId="{832B6B4E-7B1F-41CF-9E9B-1359500C1F89}" type="pres">
      <dgm:prSet presAssocID="{346AA0B1-6ECF-49E4-9E3B-9C1A9F64424D}" presName="gap" presStyleCnt="0"/>
      <dgm:spPr/>
      <dgm:t>
        <a:bodyPr/>
        <a:lstStyle/>
        <a:p>
          <a:endParaRPr lang="ru-RU"/>
        </a:p>
      </dgm:t>
    </dgm:pt>
    <dgm:pt modelId="{C956A4A7-2FD4-44EA-97E4-0555F251A139}" type="pres">
      <dgm:prSet presAssocID="{346AA0B1-6ECF-49E4-9E3B-9C1A9F64424D}" presName="medCircle2" presStyleLbl="vennNode1" presStyleIdx="7" presStyleCnt="10"/>
      <dgm:spPr>
        <a:xfrm>
          <a:off x="1494097" y="4132968"/>
          <a:ext cx="590109" cy="590109"/>
        </a:xfrm>
        <a:prstGeom prst="ellipse">
          <a:avLst/>
        </a:prstGeom>
        <a:solidFill>
          <a:srgbClr val="7030A0">
            <a:alpha val="39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934DE1B0-23A4-4CCA-986F-2C1F5AD28717}" type="pres">
      <dgm:prSet presAssocID="{346AA0B1-6ECF-49E4-9E3B-9C1A9F64424D}" presName="txLvlOnly1" presStyleLbl="revTx" presStyleIdx="7" presStyleCnt="10"/>
      <dgm:spPr/>
      <dgm:t>
        <a:bodyPr/>
        <a:lstStyle/>
        <a:p>
          <a:endParaRPr lang="ru-RU"/>
        </a:p>
      </dgm:t>
    </dgm:pt>
    <dgm:pt modelId="{BBDE906C-1AC8-4A29-8031-D73CDD360088}" type="pres">
      <dgm:prSet presAssocID="{0162E4AB-31B2-454A-8936-E257E379C2E2}" presName="noChildren" presStyleCnt="0"/>
      <dgm:spPr/>
      <dgm:t>
        <a:bodyPr/>
        <a:lstStyle/>
        <a:p>
          <a:endParaRPr lang="ru-RU"/>
        </a:p>
      </dgm:t>
    </dgm:pt>
    <dgm:pt modelId="{1DAC657D-5091-4BBB-8BA4-E4430E6F718A}" type="pres">
      <dgm:prSet presAssocID="{0162E4AB-31B2-454A-8936-E257E379C2E2}" presName="gap" presStyleCnt="0"/>
      <dgm:spPr/>
      <dgm:t>
        <a:bodyPr/>
        <a:lstStyle/>
        <a:p>
          <a:endParaRPr lang="ru-RU"/>
        </a:p>
      </dgm:t>
    </dgm:pt>
    <dgm:pt modelId="{0D23618C-42FB-4062-ABAD-CB2A407118B1}" type="pres">
      <dgm:prSet presAssocID="{0162E4AB-31B2-454A-8936-E257E379C2E2}" presName="medCircle2" presStyleLbl="vennNode1" presStyleIdx="8" presStyleCnt="10"/>
      <dgm:spPr>
        <a:xfrm>
          <a:off x="1494097" y="5313186"/>
          <a:ext cx="590109" cy="590109"/>
        </a:xfrm>
        <a:prstGeom prst="ellipse">
          <a:avLst/>
        </a:prstGeom>
        <a:solidFill>
          <a:srgbClr val="FC9F42">
            <a:alpha val="49804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1C1D1CC2-5140-4036-B8CF-106EBF0D41E8}" type="pres">
      <dgm:prSet presAssocID="{0162E4AB-31B2-454A-8936-E257E379C2E2}" presName="txLvlOnly1" presStyleLbl="revTx" presStyleIdx="8" presStyleCnt="10"/>
      <dgm:spPr/>
      <dgm:t>
        <a:bodyPr/>
        <a:lstStyle/>
        <a:p>
          <a:endParaRPr lang="ru-RU"/>
        </a:p>
      </dgm:t>
    </dgm:pt>
    <dgm:pt modelId="{2EDF0EC7-54E1-47BE-94CA-AD398CC77136}" type="pres">
      <dgm:prSet presAssocID="{D87EB69F-4C42-459E-A709-430F267F84E1}" presName="noChildren" presStyleCnt="0"/>
      <dgm:spPr/>
    </dgm:pt>
    <dgm:pt modelId="{DC498270-DB8D-43B9-8C8E-CFA0EAA6688F}" type="pres">
      <dgm:prSet presAssocID="{D87EB69F-4C42-459E-A709-430F267F84E1}" presName="gap" presStyleCnt="0"/>
      <dgm:spPr/>
    </dgm:pt>
    <dgm:pt modelId="{7BCBA9ED-F856-4810-AA36-CF7EAE87ECF5}" type="pres">
      <dgm:prSet presAssocID="{D87EB69F-4C42-459E-A709-430F267F84E1}" presName="medCircle2" presStyleLbl="vennNode1" presStyleIdx="9" presStyleCnt="10"/>
      <dgm:spPr/>
    </dgm:pt>
    <dgm:pt modelId="{1574B105-A254-4D63-A3BA-3DA71F85EAE7}" type="pres">
      <dgm:prSet presAssocID="{D87EB69F-4C42-459E-A709-430F267F84E1}" presName="txLvlOnly1" presStyleLbl="revTx" presStyleIdx="9" presStyleCnt="10"/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3F84431F-A24C-4FE4-A3EA-5732055C489C}" srcId="{75679B9F-EF9F-425F-A402-51A0223984C9}" destId="{5FC79B8B-30B0-4108-AADE-037B9A7D77D9}" srcOrd="4" destOrd="0" parTransId="{0D5BC7A6-0319-4D41-AFD5-87F7F756007E}" sibTransId="{96FD5839-54A6-41D4-8C87-8036E87D05ED}"/>
    <dgm:cxn modelId="{DA87E2F6-A870-49BC-B023-A315714FB093}" type="presOf" srcId="{9486E822-2D30-4D99-AA38-A6AF193FE08E}" destId="{019E1AE4-0A46-4F7A-B1B5-AC7411972375}" srcOrd="0" destOrd="0" presId="urn:microsoft.com/office/officeart/2008/layout/VerticalCircleList"/>
    <dgm:cxn modelId="{30B78106-876E-4CD5-A134-C18E968C0B93}" srcId="{75679B9F-EF9F-425F-A402-51A0223984C9}" destId="{2B3A36EB-A174-4BBD-96F6-32F739F9A1BD}" srcOrd="5" destOrd="0" parTransId="{F60C2F56-C259-43DE-8567-BFE7C2857818}" sibTransId="{18008FBC-3150-4BED-A848-705AE6296177}"/>
    <dgm:cxn modelId="{C4B40949-6CC3-47C9-8986-93EAA206A4B0}" type="presOf" srcId="{2B3A36EB-A174-4BBD-96F6-32F739F9A1BD}" destId="{46A599E5-AE82-4C81-80ED-084C2B5994B1}" srcOrd="0" destOrd="0" presId="urn:microsoft.com/office/officeart/2008/layout/VerticalCircleList"/>
    <dgm:cxn modelId="{5F51E5FF-A8F9-4216-8690-54BEEBCB5AD8}" type="presOf" srcId="{5FC79B8B-30B0-4108-AADE-037B9A7D77D9}" destId="{1F467DFB-9858-4220-9136-E5C90953083B}" srcOrd="0" destOrd="0" presId="urn:microsoft.com/office/officeart/2008/layout/VerticalCircleList"/>
    <dgm:cxn modelId="{AFCD6FFF-8222-4DFB-A6CB-B07C86D12A25}" srcId="{75679B9F-EF9F-425F-A402-51A0223984C9}" destId="{EAD6EC59-E952-4B92-81B1-9BAFC9BA82FD}" srcOrd="2" destOrd="0" parTransId="{B7FDA813-EB37-4917-AD06-DA29BA5626FD}" sibTransId="{15D435DD-D419-4F48-9629-CC91FC775013}"/>
    <dgm:cxn modelId="{0193FA91-A25C-481A-9A15-33219ED09520}" type="presOf" srcId="{75679B9F-EF9F-425F-A402-51A0223984C9}" destId="{17F1DD2B-ADBD-4336-9DCB-B2FDE38C78E0}" srcOrd="0" destOrd="0" presId="urn:microsoft.com/office/officeart/2008/layout/VerticalCircleList"/>
    <dgm:cxn modelId="{50069076-9E15-46AD-925E-34A3408AF01C}" srcId="{75679B9F-EF9F-425F-A402-51A0223984C9}" destId="{346AA0B1-6ECF-49E4-9E3B-9C1A9F64424D}" srcOrd="7" destOrd="0" parTransId="{4CF2F2FC-3DBD-4651-9AD6-3C0BF80BF5EA}" sibTransId="{475E3945-03BF-4BDE-B117-6DC6CEE6D710}"/>
    <dgm:cxn modelId="{B59E1E39-288D-4C3F-A640-F5E99EA748E6}" srcId="{75679B9F-EF9F-425F-A402-51A0223984C9}" destId="{D203E017-36B8-4E3E-8C39-471497B3045E}" srcOrd="6" destOrd="0" parTransId="{0CA09DBF-9E98-4F1D-9187-C58F0C556E36}" sibTransId="{12EC0132-30CE-4BF6-B81C-9B4C77B36B7D}"/>
    <dgm:cxn modelId="{157745B5-FF71-411D-B1D2-9857D3293D46}" type="presOf" srcId="{EAD6EC59-E952-4B92-81B1-9BAFC9BA82FD}" destId="{7F3BE05F-3217-418C-8477-63E02C3067AB}" srcOrd="0" destOrd="0" presId="urn:microsoft.com/office/officeart/2008/layout/VerticalCircleList"/>
    <dgm:cxn modelId="{C4D3F243-05B6-4893-9949-A74D39EAEB89}" type="presOf" srcId="{D87EB69F-4C42-459E-A709-430F267F84E1}" destId="{1574B105-A254-4D63-A3BA-3DA71F85EAE7}" srcOrd="0" destOrd="0" presId="urn:microsoft.com/office/officeart/2008/layout/VerticalCircleList"/>
    <dgm:cxn modelId="{6F5A2841-EC99-46D4-9A89-1AE4AC742F6B}" type="presOf" srcId="{0BFCFC80-9BD5-43B6-8147-12F72E5A5D43}" destId="{C183F8FC-F2B6-42E4-88BD-4E4976F2EAE5}" srcOrd="0" destOrd="0" presId="urn:microsoft.com/office/officeart/2008/layout/VerticalCircleList"/>
    <dgm:cxn modelId="{B395E79E-070B-4121-BBFE-4FD679A93B10}" srcId="{75679B9F-EF9F-425F-A402-51A0223984C9}" destId="{0162E4AB-31B2-454A-8936-E257E379C2E2}" srcOrd="8" destOrd="0" parTransId="{22913ABD-AA68-40CC-A88D-B98222887754}" sibTransId="{7D863556-F173-481E-AB65-D92F9D8F1703}"/>
    <dgm:cxn modelId="{36A7BF3A-7FE1-4606-8A94-0BBC8F46AF05}" srcId="{75679B9F-EF9F-425F-A402-51A0223984C9}" destId="{9486E822-2D30-4D99-AA38-A6AF193FE08E}" srcOrd="3" destOrd="0" parTransId="{6A849D98-563C-4AAA-9849-F088860145AD}" sibTransId="{260E5D60-FAED-4C02-87F4-A83C147FF8A8}"/>
    <dgm:cxn modelId="{99BBD91A-5A7D-4424-BA5B-7054BC433067}" srcId="{75679B9F-EF9F-425F-A402-51A0223984C9}" destId="{D49B3674-080D-47AC-B871-46EFB0DE918C}" srcOrd="1" destOrd="0" parTransId="{04AEFAAE-47D6-4F18-8006-EB56AB00AC1B}" sibTransId="{505AE39E-ADBB-4D59-BA27-0A42E5BC1075}"/>
    <dgm:cxn modelId="{4A8C84A9-27FF-4267-A1C2-F3DE0CA15444}" srcId="{75679B9F-EF9F-425F-A402-51A0223984C9}" destId="{0BFCFC80-9BD5-43B6-8147-12F72E5A5D43}" srcOrd="0" destOrd="0" parTransId="{2CFC579B-DCA4-4F9B-9958-9648EBA0CDD5}" sibTransId="{20AADEDC-B0E3-49DB-BD4A-807676EF6FEA}"/>
    <dgm:cxn modelId="{B35BCF59-CB6D-4F5A-A1DF-192E996FEE99}" srcId="{75679B9F-EF9F-425F-A402-51A0223984C9}" destId="{D87EB69F-4C42-459E-A709-430F267F84E1}" srcOrd="9" destOrd="0" parTransId="{1C80DA56-E490-487D-80F2-2A8F6B9157EF}" sibTransId="{E62D0177-8358-4D95-846A-639D8EA6E11B}"/>
    <dgm:cxn modelId="{344C38E0-2EB3-4D56-8FAF-AF8CC50D91DD}" type="presOf" srcId="{D203E017-36B8-4E3E-8C39-471497B3045E}" destId="{D6E4C57E-86DA-49AC-8858-FB86E10D2897}" srcOrd="0" destOrd="0" presId="urn:microsoft.com/office/officeart/2008/layout/VerticalCircleList"/>
    <dgm:cxn modelId="{B4BD13A0-AFC4-445C-A6D3-C174822C3E29}" type="presOf" srcId="{D49B3674-080D-47AC-B871-46EFB0DE918C}" destId="{065ED712-0AEC-42B5-B08D-765258830D33}" srcOrd="0" destOrd="0" presId="urn:microsoft.com/office/officeart/2008/layout/VerticalCircleList"/>
    <dgm:cxn modelId="{5BF52D00-C168-4340-B8C4-CCE579C99F5C}" type="presOf" srcId="{0162E4AB-31B2-454A-8936-E257E379C2E2}" destId="{1C1D1CC2-5140-4036-B8CF-106EBF0D41E8}" srcOrd="0" destOrd="0" presId="urn:microsoft.com/office/officeart/2008/layout/VerticalCircleList"/>
    <dgm:cxn modelId="{0D708F8F-E439-4B8F-B023-1002D371FAEF}" type="presOf" srcId="{346AA0B1-6ECF-49E4-9E3B-9C1A9F64424D}" destId="{934DE1B0-23A4-4CCA-986F-2C1F5AD28717}" srcOrd="0" destOrd="0" presId="urn:microsoft.com/office/officeart/2008/layout/VerticalCircleList"/>
    <dgm:cxn modelId="{FA12A557-7705-4038-8B35-5836B4A093E4}" type="presParOf" srcId="{17F1DD2B-ADBD-4336-9DCB-B2FDE38C78E0}" destId="{F9547A59-C2D8-4AF9-A844-D7789EAA431E}" srcOrd="0" destOrd="0" presId="urn:microsoft.com/office/officeart/2008/layout/VerticalCircleList"/>
    <dgm:cxn modelId="{4A567FD5-2AE1-425C-B1B5-37D14C1A7DE1}" type="presParOf" srcId="{F9547A59-C2D8-4AF9-A844-D7789EAA431E}" destId="{76913E2E-E1DB-4428-AD74-DE1D2A46021E}" srcOrd="0" destOrd="0" presId="urn:microsoft.com/office/officeart/2008/layout/VerticalCircleList"/>
    <dgm:cxn modelId="{F48EB7B8-59EA-4ECE-A7F6-5A9D20C29C65}" type="presParOf" srcId="{F9547A59-C2D8-4AF9-A844-D7789EAA431E}" destId="{EF2CE8B4-EFD3-4833-A656-4C4C11F37EDD}" srcOrd="1" destOrd="0" presId="urn:microsoft.com/office/officeart/2008/layout/VerticalCircleList"/>
    <dgm:cxn modelId="{24BDC246-56E9-4418-80A1-DD7C6D57AE76}" type="presParOf" srcId="{F9547A59-C2D8-4AF9-A844-D7789EAA431E}" destId="{C183F8FC-F2B6-42E4-88BD-4E4976F2EAE5}" srcOrd="2" destOrd="0" presId="urn:microsoft.com/office/officeart/2008/layout/VerticalCircleList"/>
    <dgm:cxn modelId="{C5E5DF0D-2A21-4D7B-8854-D9C8474417E7}" type="presParOf" srcId="{17F1DD2B-ADBD-4336-9DCB-B2FDE38C78E0}" destId="{FCAB8624-3974-435F-9644-C0CE43C63ED4}" srcOrd="1" destOrd="0" presId="urn:microsoft.com/office/officeart/2008/layout/VerticalCircleList"/>
    <dgm:cxn modelId="{2954B7D0-D4AD-44EC-BD23-316EA7A00B26}" type="presParOf" srcId="{FCAB8624-3974-435F-9644-C0CE43C63ED4}" destId="{11914961-DAFE-4B63-8C07-E60AAD384175}" srcOrd="0" destOrd="0" presId="urn:microsoft.com/office/officeart/2008/layout/VerticalCircleList"/>
    <dgm:cxn modelId="{022D7F85-0C88-49B6-9A24-45B0EC9D75ED}" type="presParOf" srcId="{FCAB8624-3974-435F-9644-C0CE43C63ED4}" destId="{5BDA2729-9238-478E-A6FE-C234B2753F3A}" srcOrd="1" destOrd="0" presId="urn:microsoft.com/office/officeart/2008/layout/VerticalCircleList"/>
    <dgm:cxn modelId="{538DC07A-D0BF-4311-AE38-B687D7A2FAEB}" type="presParOf" srcId="{FCAB8624-3974-435F-9644-C0CE43C63ED4}" destId="{065ED712-0AEC-42B5-B08D-765258830D33}" srcOrd="2" destOrd="0" presId="urn:microsoft.com/office/officeart/2008/layout/VerticalCircleList"/>
    <dgm:cxn modelId="{3ADDDC09-0106-4948-ACB6-BAE6DD78026C}" type="presParOf" srcId="{17F1DD2B-ADBD-4336-9DCB-B2FDE38C78E0}" destId="{6A2EC941-C7DC-48A4-ABC1-7EF3D553CC28}" srcOrd="2" destOrd="0" presId="urn:microsoft.com/office/officeart/2008/layout/VerticalCircleList"/>
    <dgm:cxn modelId="{46E80B6B-7DFF-418A-82CE-7D768E5CB6F7}" type="presParOf" srcId="{6A2EC941-C7DC-48A4-ABC1-7EF3D553CC28}" destId="{BB4217D0-F268-490E-B94A-4126CA3F16FD}" srcOrd="0" destOrd="0" presId="urn:microsoft.com/office/officeart/2008/layout/VerticalCircleList"/>
    <dgm:cxn modelId="{A5BE79BF-7C42-48E5-873E-D4E28554D2DD}" type="presParOf" srcId="{6A2EC941-C7DC-48A4-ABC1-7EF3D553CC28}" destId="{A9851CED-3950-4965-A3C4-AF7632CD9095}" srcOrd="1" destOrd="0" presId="urn:microsoft.com/office/officeart/2008/layout/VerticalCircleList"/>
    <dgm:cxn modelId="{F6010826-F5A0-49BA-8268-2035DC12184A}" type="presParOf" srcId="{6A2EC941-C7DC-48A4-ABC1-7EF3D553CC28}" destId="{7F3BE05F-3217-418C-8477-63E02C3067AB}" srcOrd="2" destOrd="0" presId="urn:microsoft.com/office/officeart/2008/layout/VerticalCircleList"/>
    <dgm:cxn modelId="{821F8606-CAAE-4F24-810E-F8F8C4FB2CC1}" type="presParOf" srcId="{17F1DD2B-ADBD-4336-9DCB-B2FDE38C78E0}" destId="{8F814528-7D97-48EF-8C27-06E0D0E2BFE5}" srcOrd="3" destOrd="0" presId="urn:microsoft.com/office/officeart/2008/layout/VerticalCircleList"/>
    <dgm:cxn modelId="{0C4FFD49-A8C9-41F1-A374-765CCF2E82C5}" type="presParOf" srcId="{8F814528-7D97-48EF-8C27-06E0D0E2BFE5}" destId="{D41E0351-2FF0-4AF8-9605-AC37E29F82EE}" srcOrd="0" destOrd="0" presId="urn:microsoft.com/office/officeart/2008/layout/VerticalCircleList"/>
    <dgm:cxn modelId="{AAF6AC23-D302-4189-B7A2-E6A848EF5270}" type="presParOf" srcId="{8F814528-7D97-48EF-8C27-06E0D0E2BFE5}" destId="{66C0460F-53B3-4F01-9538-F755B967D5BB}" srcOrd="1" destOrd="0" presId="urn:microsoft.com/office/officeart/2008/layout/VerticalCircleList"/>
    <dgm:cxn modelId="{0D37FED2-DD0F-4158-9317-A4296B54823D}" type="presParOf" srcId="{8F814528-7D97-48EF-8C27-06E0D0E2BFE5}" destId="{019E1AE4-0A46-4F7A-B1B5-AC7411972375}" srcOrd="2" destOrd="0" presId="urn:microsoft.com/office/officeart/2008/layout/VerticalCircleList"/>
    <dgm:cxn modelId="{220728CE-6FE3-4CB1-AC1A-3FEEB127C072}" type="presParOf" srcId="{17F1DD2B-ADBD-4336-9DCB-B2FDE38C78E0}" destId="{0E2650FE-AB5A-41CB-86C1-D7C79AFD2C72}" srcOrd="4" destOrd="0" presId="urn:microsoft.com/office/officeart/2008/layout/VerticalCircleList"/>
    <dgm:cxn modelId="{E588E46D-5873-4B4A-AB96-2693E677C941}" type="presParOf" srcId="{0E2650FE-AB5A-41CB-86C1-D7C79AFD2C72}" destId="{0959EB6F-C20B-4A89-921B-0F7BCCEDE2CD}" srcOrd="0" destOrd="0" presId="urn:microsoft.com/office/officeart/2008/layout/VerticalCircleList"/>
    <dgm:cxn modelId="{A361AC04-76D1-4DD2-ACB1-195A1B44B94A}" type="presParOf" srcId="{0E2650FE-AB5A-41CB-86C1-D7C79AFD2C72}" destId="{1D98BD01-A587-4A8E-8D55-3552E2CA830B}" srcOrd="1" destOrd="0" presId="urn:microsoft.com/office/officeart/2008/layout/VerticalCircleList"/>
    <dgm:cxn modelId="{20FC611C-6D97-468E-B7B7-CACDFA0A5AEA}" type="presParOf" srcId="{0E2650FE-AB5A-41CB-86C1-D7C79AFD2C72}" destId="{1F467DFB-9858-4220-9136-E5C90953083B}" srcOrd="2" destOrd="0" presId="urn:microsoft.com/office/officeart/2008/layout/VerticalCircleList"/>
    <dgm:cxn modelId="{737D0D06-49E2-454D-ADC7-6A73DC76CD32}" type="presParOf" srcId="{17F1DD2B-ADBD-4336-9DCB-B2FDE38C78E0}" destId="{FA9CD992-0036-44C5-8CD0-D6C63742FAA2}" srcOrd="5" destOrd="0" presId="urn:microsoft.com/office/officeart/2008/layout/VerticalCircleList"/>
    <dgm:cxn modelId="{766F9279-D0E1-4F9B-AA93-F679C5DC2766}" type="presParOf" srcId="{FA9CD992-0036-44C5-8CD0-D6C63742FAA2}" destId="{9465A492-C59E-45F7-BB27-266D761942FB}" srcOrd="0" destOrd="0" presId="urn:microsoft.com/office/officeart/2008/layout/VerticalCircleList"/>
    <dgm:cxn modelId="{397CE898-D855-4E74-9997-57B36527191B}" type="presParOf" srcId="{FA9CD992-0036-44C5-8CD0-D6C63742FAA2}" destId="{58309D10-59BB-4042-A2C6-BE51C4DF9E67}" srcOrd="1" destOrd="0" presId="urn:microsoft.com/office/officeart/2008/layout/VerticalCircleList"/>
    <dgm:cxn modelId="{B3DD01D1-2DA4-413F-B4C2-D0327DC2F25B}" type="presParOf" srcId="{FA9CD992-0036-44C5-8CD0-D6C63742FAA2}" destId="{46A599E5-AE82-4C81-80ED-084C2B5994B1}" srcOrd="2" destOrd="0" presId="urn:microsoft.com/office/officeart/2008/layout/VerticalCircleList"/>
    <dgm:cxn modelId="{D4EF37ED-E12E-4C75-8622-F4E5F3B499D5}" type="presParOf" srcId="{17F1DD2B-ADBD-4336-9DCB-B2FDE38C78E0}" destId="{614241F4-17EB-48A3-8C46-757BF4BB0374}" srcOrd="6" destOrd="0" presId="urn:microsoft.com/office/officeart/2008/layout/VerticalCircleList"/>
    <dgm:cxn modelId="{6A1F0B18-C7A9-499B-B666-1D784D855962}" type="presParOf" srcId="{614241F4-17EB-48A3-8C46-757BF4BB0374}" destId="{DFCC5B09-C5DA-4722-88DD-2016882F8E1D}" srcOrd="0" destOrd="0" presId="urn:microsoft.com/office/officeart/2008/layout/VerticalCircleList"/>
    <dgm:cxn modelId="{D5476FB3-A12A-41CD-84B1-F21949308DC3}" type="presParOf" srcId="{614241F4-17EB-48A3-8C46-757BF4BB0374}" destId="{FEE9ECD8-3AF2-4F56-9965-00EE88FD1F97}" srcOrd="1" destOrd="0" presId="urn:microsoft.com/office/officeart/2008/layout/VerticalCircleList"/>
    <dgm:cxn modelId="{CCC641F9-D152-46BC-A4F8-21F16F4C2D92}" type="presParOf" srcId="{614241F4-17EB-48A3-8C46-757BF4BB0374}" destId="{D6E4C57E-86DA-49AC-8858-FB86E10D2897}" srcOrd="2" destOrd="0" presId="urn:microsoft.com/office/officeart/2008/layout/VerticalCircleList"/>
    <dgm:cxn modelId="{728E4FA0-8CEF-46CA-ADD8-D3117522B444}" type="presParOf" srcId="{17F1DD2B-ADBD-4336-9DCB-B2FDE38C78E0}" destId="{EE174A6A-1313-40FD-A51D-C97D5E98F373}" srcOrd="7" destOrd="0" presId="urn:microsoft.com/office/officeart/2008/layout/VerticalCircleList"/>
    <dgm:cxn modelId="{2EFB01EE-9DF8-488D-BED9-8545AE3A220F}" type="presParOf" srcId="{EE174A6A-1313-40FD-A51D-C97D5E98F373}" destId="{832B6B4E-7B1F-41CF-9E9B-1359500C1F89}" srcOrd="0" destOrd="0" presId="urn:microsoft.com/office/officeart/2008/layout/VerticalCircleList"/>
    <dgm:cxn modelId="{82AED706-3C68-4D33-B055-7262C0B7A73C}" type="presParOf" srcId="{EE174A6A-1313-40FD-A51D-C97D5E98F373}" destId="{C956A4A7-2FD4-44EA-97E4-0555F251A139}" srcOrd="1" destOrd="0" presId="urn:microsoft.com/office/officeart/2008/layout/VerticalCircleList"/>
    <dgm:cxn modelId="{CE59A744-B314-4130-B654-63C90A4C64D5}" type="presParOf" srcId="{EE174A6A-1313-40FD-A51D-C97D5E98F373}" destId="{934DE1B0-23A4-4CCA-986F-2C1F5AD28717}" srcOrd="2" destOrd="0" presId="urn:microsoft.com/office/officeart/2008/layout/VerticalCircleList"/>
    <dgm:cxn modelId="{8F2463EF-984B-49FF-B6D6-4C48CA5E0433}" type="presParOf" srcId="{17F1DD2B-ADBD-4336-9DCB-B2FDE38C78E0}" destId="{BBDE906C-1AC8-4A29-8031-D73CDD360088}" srcOrd="8" destOrd="0" presId="urn:microsoft.com/office/officeart/2008/layout/VerticalCircleList"/>
    <dgm:cxn modelId="{CE9E78A2-B89C-4BA4-9BA9-85D922C7B838}" type="presParOf" srcId="{BBDE906C-1AC8-4A29-8031-D73CDD360088}" destId="{1DAC657D-5091-4BBB-8BA4-E4430E6F718A}" srcOrd="0" destOrd="0" presId="urn:microsoft.com/office/officeart/2008/layout/VerticalCircleList"/>
    <dgm:cxn modelId="{78DA90ED-FDEC-4FCA-B680-ED9C04D12F53}" type="presParOf" srcId="{BBDE906C-1AC8-4A29-8031-D73CDD360088}" destId="{0D23618C-42FB-4062-ABAD-CB2A407118B1}" srcOrd="1" destOrd="0" presId="urn:microsoft.com/office/officeart/2008/layout/VerticalCircleList"/>
    <dgm:cxn modelId="{316A34B2-AD18-4F52-B314-844AD1B65676}" type="presParOf" srcId="{BBDE906C-1AC8-4A29-8031-D73CDD360088}" destId="{1C1D1CC2-5140-4036-B8CF-106EBF0D41E8}" srcOrd="2" destOrd="0" presId="urn:microsoft.com/office/officeart/2008/layout/VerticalCircleList"/>
    <dgm:cxn modelId="{A5BCED25-F070-4C5E-8208-629C4AC31DDC}" type="presParOf" srcId="{17F1DD2B-ADBD-4336-9DCB-B2FDE38C78E0}" destId="{2EDF0EC7-54E1-47BE-94CA-AD398CC77136}" srcOrd="9" destOrd="0" presId="urn:microsoft.com/office/officeart/2008/layout/VerticalCircleList"/>
    <dgm:cxn modelId="{BAA1E864-293D-4F65-89FE-679DE804C088}" type="presParOf" srcId="{2EDF0EC7-54E1-47BE-94CA-AD398CC77136}" destId="{DC498270-DB8D-43B9-8C8E-CFA0EAA6688F}" srcOrd="0" destOrd="0" presId="urn:microsoft.com/office/officeart/2008/layout/VerticalCircleList"/>
    <dgm:cxn modelId="{8F8BD622-CB45-4F77-8087-8C20F7D9A76F}" type="presParOf" srcId="{2EDF0EC7-54E1-47BE-94CA-AD398CC77136}" destId="{7BCBA9ED-F856-4810-AA36-CF7EAE87ECF5}" srcOrd="1" destOrd="0" presId="urn:microsoft.com/office/officeart/2008/layout/VerticalCircleList"/>
    <dgm:cxn modelId="{B122ABAA-C4C8-4B29-9916-783104E2FFD8}" type="presParOf" srcId="{2EDF0EC7-54E1-47BE-94CA-AD398CC77136}" destId="{1574B105-A254-4D63-A3BA-3DA71F85EAE7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001F-48DA-4E3B-847F-1B6C7C86889E}">
      <dsp:nvSpPr>
        <dsp:cNvPr id="0" name=""/>
        <dsp:cNvSpPr/>
      </dsp:nvSpPr>
      <dsp:spPr>
        <a:xfrm rot="5400000">
          <a:off x="1254142" y="31200"/>
          <a:ext cx="1229478" cy="2044471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sz="13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821 688 340,64 руб</a:t>
          </a:r>
          <a:r>
            <a:rPr lang="ru-RU" sz="13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sp:txBody>
      <dsp:txXfrm rot="-5400000">
        <a:off x="1187391" y="643609"/>
        <a:ext cx="1362981" cy="819652"/>
      </dsp:txXfrm>
    </dsp:sp>
    <dsp:sp modelId="{E1E8A574-50DB-45BF-811E-7630E7068F29}">
      <dsp:nvSpPr>
        <dsp:cNvPr id="0" name=""/>
        <dsp:cNvSpPr/>
      </dsp:nvSpPr>
      <dsp:spPr>
        <a:xfrm>
          <a:off x="2284891" y="44562"/>
          <a:ext cx="740623" cy="594985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2026 </a:t>
          </a:r>
          <a:r>
            <a:rPr lang="ru-RU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sp:txBody>
      <dsp:txXfrm>
        <a:off x="2284891" y="44562"/>
        <a:ext cx="740623" cy="594985"/>
      </dsp:txXfrm>
    </dsp:sp>
    <dsp:sp modelId="{0CA705A6-D8F2-4515-9D8F-8B337F2C8067}">
      <dsp:nvSpPr>
        <dsp:cNvPr id="0" name=""/>
        <dsp:cNvSpPr/>
      </dsp:nvSpPr>
      <dsp:spPr>
        <a:xfrm rot="16200000" flipH="1">
          <a:off x="2198837" y="325271"/>
          <a:ext cx="113330" cy="38541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2240535" y="300533"/>
        <a:ext cx="29933" cy="88018"/>
      </dsp:txXfrm>
    </dsp:sp>
    <dsp:sp modelId="{CF7ECF3A-5835-4DF1-B4CD-FB17F359E289}">
      <dsp:nvSpPr>
        <dsp:cNvPr id="0" name=""/>
        <dsp:cNvSpPr/>
      </dsp:nvSpPr>
      <dsp:spPr>
        <a:xfrm rot="5400000">
          <a:off x="3406242" y="-61076"/>
          <a:ext cx="1178525" cy="2244279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821 688 340,64 руб.</a:t>
          </a:r>
          <a:endParaRPr lang="ru-RU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3247412" y="668222"/>
        <a:ext cx="1496186" cy="785683"/>
      </dsp:txXfrm>
    </dsp:sp>
    <dsp:sp modelId="{5CFA0CED-DADB-413F-9D65-D3D88EEF5C6B}">
      <dsp:nvSpPr>
        <dsp:cNvPr id="0" name=""/>
        <dsp:cNvSpPr/>
      </dsp:nvSpPr>
      <dsp:spPr>
        <a:xfrm>
          <a:off x="1895605" y="1568714"/>
          <a:ext cx="1223970" cy="679983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AC6F7-C62B-40E2-824E-5CCFB9FD7C97}">
      <dsp:nvSpPr>
        <dsp:cNvPr id="0" name=""/>
        <dsp:cNvSpPr/>
      </dsp:nvSpPr>
      <dsp:spPr>
        <a:xfrm rot="5400000" flipH="1" flipV="1">
          <a:off x="1792270" y="1883251"/>
          <a:ext cx="34078" cy="30900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798769" y="1887077"/>
        <a:ext cx="21080" cy="23248"/>
      </dsp:txXfrm>
    </dsp:sp>
    <dsp:sp modelId="{E176F12A-7AD3-4D1A-A1DC-1EA37F543D07}">
      <dsp:nvSpPr>
        <dsp:cNvPr id="0" name=""/>
        <dsp:cNvSpPr/>
      </dsp:nvSpPr>
      <dsp:spPr>
        <a:xfrm rot="5400000">
          <a:off x="2704276" y="2139857"/>
          <a:ext cx="1133306" cy="985976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руб.</a:t>
          </a:r>
          <a:endParaRPr lang="ru-RU" sz="13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2931589" y="2242799"/>
        <a:ext cx="678680" cy="780092"/>
      </dsp:txXfrm>
    </dsp:sp>
    <dsp:sp modelId="{2D6B24FD-9542-4731-9B2B-1B680311B7F3}">
      <dsp:nvSpPr>
        <dsp:cNvPr id="0" name=""/>
        <dsp:cNvSpPr/>
      </dsp:nvSpPr>
      <dsp:spPr>
        <a:xfrm>
          <a:off x="3793837" y="2292854"/>
          <a:ext cx="1264769" cy="679983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Дефицит.</a:t>
          </a:r>
          <a:endParaRPr lang="ru-RU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793837" y="2292854"/>
        <a:ext cx="1264769" cy="679983"/>
      </dsp:txXfrm>
    </dsp:sp>
    <dsp:sp modelId="{5DD141E1-A8E6-4EFE-B3B1-0442C36F39C7}">
      <dsp:nvSpPr>
        <dsp:cNvPr id="0" name=""/>
        <dsp:cNvSpPr/>
      </dsp:nvSpPr>
      <dsp:spPr>
        <a:xfrm rot="5400000">
          <a:off x="1639422" y="2139857"/>
          <a:ext cx="1133306" cy="98597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0,0</a:t>
          </a:r>
          <a:endParaRPr lang="ru-RU" sz="1100" kern="1200" dirty="0"/>
        </a:p>
      </dsp:txBody>
      <dsp:txXfrm rot="-5400000">
        <a:off x="1866735" y="2242799"/>
        <a:ext cx="678680" cy="780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001F-48DA-4E3B-847F-1B6C7C86889E}">
      <dsp:nvSpPr>
        <dsp:cNvPr id="0" name=""/>
        <dsp:cNvSpPr/>
      </dsp:nvSpPr>
      <dsp:spPr>
        <a:xfrm rot="5400000">
          <a:off x="878242" y="98954"/>
          <a:ext cx="1208697" cy="1689847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sz="12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871 356 566,87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</a:t>
          </a:r>
          <a:r>
            <a:rPr lang="ru-RU" sz="12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sp:txBody>
      <dsp:txXfrm rot="-5400000">
        <a:off x="919309" y="540979"/>
        <a:ext cx="1126565" cy="805798"/>
      </dsp:txXfrm>
    </dsp:sp>
    <dsp:sp modelId="{E1E8A574-50DB-45BF-811E-7630E7068F29}">
      <dsp:nvSpPr>
        <dsp:cNvPr id="0" name=""/>
        <dsp:cNvSpPr/>
      </dsp:nvSpPr>
      <dsp:spPr>
        <a:xfrm>
          <a:off x="2006387" y="0"/>
          <a:ext cx="789892" cy="634566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2027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sp:txBody>
      <dsp:txXfrm>
        <a:off x="2006387" y="0"/>
        <a:ext cx="789892" cy="634566"/>
      </dsp:txXfrm>
    </dsp:sp>
    <dsp:sp modelId="{0CA705A6-D8F2-4515-9D8F-8B337F2C8067}">
      <dsp:nvSpPr>
        <dsp:cNvPr id="0" name=""/>
        <dsp:cNvSpPr/>
      </dsp:nvSpPr>
      <dsp:spPr>
        <a:xfrm rot="16200000" flipH="1">
          <a:off x="1852437" y="265358"/>
          <a:ext cx="120869" cy="41105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896909" y="238974"/>
        <a:ext cx="31925" cy="93873"/>
      </dsp:txXfrm>
    </dsp:sp>
    <dsp:sp modelId="{CF7ECF3A-5835-4DF1-B4CD-FB17F359E289}">
      <dsp:nvSpPr>
        <dsp:cNvPr id="0" name=""/>
        <dsp:cNvSpPr/>
      </dsp:nvSpPr>
      <dsp:spPr>
        <a:xfrm rot="5400000">
          <a:off x="2609348" y="78755"/>
          <a:ext cx="1208709" cy="1730279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 </a:t>
          </a:r>
          <a:endParaRPr lang="ru-RU" sz="12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871 356 566,87 руб.</a:t>
          </a:r>
          <a:endParaRPr lang="ru-RU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2636944" y="540992"/>
        <a:ext cx="1153519" cy="805806"/>
      </dsp:txXfrm>
    </dsp:sp>
    <dsp:sp modelId="{5CFA0CED-DADB-413F-9D65-D3D88EEF5C6B}">
      <dsp:nvSpPr>
        <dsp:cNvPr id="0" name=""/>
        <dsp:cNvSpPr/>
      </dsp:nvSpPr>
      <dsp:spPr>
        <a:xfrm>
          <a:off x="1664208" y="1480134"/>
          <a:ext cx="1305393" cy="725218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AC6F7-C62B-40E2-824E-5CCFB9FD7C97}">
      <dsp:nvSpPr>
        <dsp:cNvPr id="0" name=""/>
        <dsp:cNvSpPr/>
      </dsp:nvSpPr>
      <dsp:spPr>
        <a:xfrm rot="5400000">
          <a:off x="1428078" y="1809191"/>
          <a:ext cx="46776" cy="36258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438701" y="1810853"/>
        <a:ext cx="25530" cy="32937"/>
      </dsp:txXfrm>
    </dsp:sp>
    <dsp:sp modelId="{82B72F4E-9F9C-4E1E-94CF-1F4C1D010E6E}">
      <dsp:nvSpPr>
        <dsp:cNvPr id="0" name=""/>
        <dsp:cNvSpPr/>
      </dsp:nvSpPr>
      <dsp:spPr>
        <a:xfrm rot="5400000">
          <a:off x="2411774" y="2131072"/>
          <a:ext cx="1208697" cy="1051567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ru-RU" sz="12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руб.</a:t>
          </a:r>
        </a:p>
      </dsp:txBody>
      <dsp:txXfrm rot="-5400000">
        <a:off x="2654208" y="2240862"/>
        <a:ext cx="723829" cy="831987"/>
      </dsp:txXfrm>
    </dsp:sp>
    <dsp:sp modelId="{40F5CE32-7499-4E00-A18B-2BAFC32FFBB2}">
      <dsp:nvSpPr>
        <dsp:cNvPr id="0" name=""/>
        <dsp:cNvSpPr/>
      </dsp:nvSpPr>
      <dsp:spPr>
        <a:xfrm>
          <a:off x="3573816" y="2294246"/>
          <a:ext cx="1348906" cy="725218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573816" y="2294246"/>
        <a:ext cx="1348906" cy="725218"/>
      </dsp:txXfrm>
    </dsp:sp>
    <dsp:sp modelId="{D11D3A47-ECF7-4B7F-9F7A-5D56013CA27F}">
      <dsp:nvSpPr>
        <dsp:cNvPr id="0" name=""/>
        <dsp:cNvSpPr/>
      </dsp:nvSpPr>
      <dsp:spPr>
        <a:xfrm rot="5400000">
          <a:off x="1276082" y="2131072"/>
          <a:ext cx="1208697" cy="105156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0,0</a:t>
          </a:r>
          <a:endParaRPr lang="ru-RU" sz="1200" kern="1200" dirty="0"/>
        </a:p>
      </dsp:txBody>
      <dsp:txXfrm rot="-5400000">
        <a:off x="1518516" y="2240862"/>
        <a:ext cx="723829" cy="8319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F9F6C-9C10-47C6-97BE-09E3EA714674}">
      <dsp:nvSpPr>
        <dsp:cNvPr id="0" name=""/>
        <dsp:cNvSpPr/>
      </dsp:nvSpPr>
      <dsp:spPr>
        <a:xfrm>
          <a:off x="1245522" y="1023796"/>
          <a:ext cx="4551625" cy="1580719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6EE7A-AFC9-4684-8ECC-EBD3183AC0B1}">
      <dsp:nvSpPr>
        <dsp:cNvPr id="0" name=""/>
        <dsp:cNvSpPr/>
      </dsp:nvSpPr>
      <dsp:spPr>
        <a:xfrm>
          <a:off x="3087343" y="4894442"/>
          <a:ext cx="882098" cy="564542"/>
        </a:xfrm>
        <a:prstGeom prst="downArrow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349F6-302B-4F58-9F10-CF1BB2D0885A}">
      <dsp:nvSpPr>
        <dsp:cNvPr id="0" name=""/>
        <dsp:cNvSpPr/>
      </dsp:nvSpPr>
      <dsp:spPr>
        <a:xfrm>
          <a:off x="-7" y="5346076"/>
          <a:ext cx="7056798" cy="10585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prstTxWarp prst="textPlain">
            <a:avLst/>
          </a:prstTxWarp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>
              <a:ln w="45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Структура доходов бюджета </a:t>
          </a:r>
          <a:r>
            <a:rPr lang="ru-RU" sz="2000" b="1" kern="1200" cap="all" spc="0" dirty="0" smtClean="0">
              <a:ln w="45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Карачевского муниципального района Брянской области</a:t>
          </a:r>
          <a:endParaRPr lang="ru-RU" sz="2000" b="1" kern="1200" cap="all" spc="0" dirty="0">
            <a:ln w="45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-7" y="5346076"/>
        <a:ext cx="7056798" cy="1058517"/>
      </dsp:txXfrm>
    </dsp:sp>
    <dsp:sp modelId="{74A7F31D-FEAF-465A-B1FD-B17C21521CBD}">
      <dsp:nvSpPr>
        <dsp:cNvPr id="0" name=""/>
        <dsp:cNvSpPr/>
      </dsp:nvSpPr>
      <dsp:spPr>
        <a:xfrm>
          <a:off x="2900338" y="2726598"/>
          <a:ext cx="1587776" cy="15877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Иные МБТ </a:t>
          </a:r>
          <a:r>
            <a:rPr lang="ru-RU" sz="1300" kern="1200" dirty="0" smtClean="0"/>
            <a:t>     46 630 358,03 руб. (5,3%)</a:t>
          </a:r>
          <a:endParaRPr lang="ru-RU" sz="1300" kern="1200" dirty="0"/>
        </a:p>
      </dsp:txBody>
      <dsp:txXfrm>
        <a:off x="3132862" y="2959122"/>
        <a:ext cx="1122728" cy="1122728"/>
      </dsp:txXfrm>
    </dsp:sp>
    <dsp:sp modelId="{009642BB-FD36-422A-9C97-1E64F8701EEB}">
      <dsp:nvSpPr>
        <dsp:cNvPr id="0" name=""/>
        <dsp:cNvSpPr/>
      </dsp:nvSpPr>
      <dsp:spPr>
        <a:xfrm>
          <a:off x="1358233" y="1787329"/>
          <a:ext cx="1587776" cy="1525218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Неналоговые доходы </a:t>
          </a:r>
          <a:r>
            <a:rPr lang="ru-RU" sz="1300" kern="1200" dirty="0" smtClean="0"/>
            <a:t>        30 356 300,0 </a:t>
          </a:r>
          <a:r>
            <a:rPr lang="ru-RU" sz="1300" kern="1200" dirty="0"/>
            <a:t>руб</a:t>
          </a:r>
          <a:r>
            <a:rPr lang="ru-RU" sz="1300" kern="1200" dirty="0" smtClean="0"/>
            <a:t>. (3,5%)</a:t>
          </a:r>
          <a:endParaRPr lang="ru-RU" sz="1300" kern="1200" dirty="0"/>
        </a:p>
      </dsp:txBody>
      <dsp:txXfrm>
        <a:off x="1590757" y="2010692"/>
        <a:ext cx="1122728" cy="1078492"/>
      </dsp:txXfrm>
    </dsp:sp>
    <dsp:sp modelId="{B0630D6E-0C4D-4E9D-9ADC-288D9EC3DD07}">
      <dsp:nvSpPr>
        <dsp:cNvPr id="0" name=""/>
        <dsp:cNvSpPr/>
      </dsp:nvSpPr>
      <dsp:spPr>
        <a:xfrm>
          <a:off x="2915392" y="867756"/>
          <a:ext cx="2654492" cy="2586741"/>
        </a:xfrm>
        <a:prstGeom prst="ellipse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chemeClr val="tx1"/>
              </a:solidFill>
            </a:rPr>
            <a:t>Субвенции </a:t>
          </a:r>
          <a:r>
            <a:rPr lang="ru-RU" sz="1300" kern="1200" dirty="0" smtClean="0">
              <a:solidFill>
                <a:schemeClr val="tx1"/>
              </a:solidFill>
            </a:rPr>
            <a:t>397 552 368,35 руб. (45,6%)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304133" y="1246575"/>
        <a:ext cx="1877010" cy="1829103"/>
      </dsp:txXfrm>
    </dsp:sp>
    <dsp:sp modelId="{58A2530E-1DF2-46B8-B681-DDED5E6053BF}">
      <dsp:nvSpPr>
        <dsp:cNvPr id="0" name=""/>
        <dsp:cNvSpPr/>
      </dsp:nvSpPr>
      <dsp:spPr>
        <a:xfrm>
          <a:off x="95711" y="716120"/>
          <a:ext cx="6817050" cy="430588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CE8B4-EFD3-4833-A656-4C4C11F37EDD}">
      <dsp:nvSpPr>
        <dsp:cNvPr id="0" name=""/>
        <dsp:cNvSpPr/>
      </dsp:nvSpPr>
      <dsp:spPr>
        <a:xfrm>
          <a:off x="1664960" y="0"/>
          <a:ext cx="719149" cy="719149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83F8FC-F2B6-42E4-88BD-4E4976F2EAE5}">
      <dsp:nvSpPr>
        <dsp:cNvPr id="0" name=""/>
        <dsp:cNvSpPr/>
      </dsp:nvSpPr>
      <dsp:spPr>
        <a:xfrm>
          <a:off x="2085087" y="4652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Образование, 562 040 142,92  (64,5%)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4652"/>
        <a:ext cx="3836925" cy="719149"/>
      </dsp:txXfrm>
    </dsp:sp>
    <dsp:sp modelId="{5BDA2729-9238-478E-A6FE-C234B2753F3A}">
      <dsp:nvSpPr>
        <dsp:cNvPr id="0" name=""/>
        <dsp:cNvSpPr/>
      </dsp:nvSpPr>
      <dsp:spPr>
        <a:xfrm>
          <a:off x="1725512" y="723801"/>
          <a:ext cx="719149" cy="719149"/>
        </a:xfrm>
        <a:prstGeom prst="ellipse">
          <a:avLst/>
        </a:prstGeom>
        <a:solidFill>
          <a:srgbClr val="CCFF66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5ED712-0AEC-42B5-B08D-765258830D33}">
      <dsp:nvSpPr>
        <dsp:cNvPr id="0" name=""/>
        <dsp:cNvSpPr/>
      </dsp:nvSpPr>
      <dsp:spPr>
        <a:xfrm>
          <a:off x="2085087" y="723801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Культура, кинематография                                     77 273 967,00 (8,9%)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723801"/>
        <a:ext cx="3836925" cy="719149"/>
      </dsp:txXfrm>
    </dsp:sp>
    <dsp:sp modelId="{A9851CED-3950-4965-A3C4-AF7632CD9095}">
      <dsp:nvSpPr>
        <dsp:cNvPr id="0" name=""/>
        <dsp:cNvSpPr/>
      </dsp:nvSpPr>
      <dsp:spPr>
        <a:xfrm>
          <a:off x="1725512" y="1442951"/>
          <a:ext cx="719149" cy="719149"/>
        </a:xfrm>
        <a:prstGeom prst="ellipse">
          <a:avLst/>
        </a:prstGeom>
        <a:gradFill flip="none" rotWithShape="0">
          <a:gsLst>
            <a:gs pos="0">
              <a:srgbClr val="8064A2">
                <a:hueOff val="0"/>
                <a:satOff val="0"/>
                <a:lumOff val="0"/>
                <a:shade val="30000"/>
                <a:satMod val="115000"/>
              </a:srgbClr>
            </a:gs>
            <a:gs pos="50000">
              <a:srgbClr val="8064A2">
                <a:hueOff val="0"/>
                <a:satOff val="0"/>
                <a:lumOff val="0"/>
                <a:shade val="67500"/>
                <a:satMod val="115000"/>
              </a:srgbClr>
            </a:gs>
            <a:gs pos="100000">
              <a:srgbClr val="8064A2">
                <a:hueOff val="0"/>
                <a:satOff val="0"/>
                <a:lumOff val="0"/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F3BE05F-3217-418C-8477-63E02C3067AB}">
      <dsp:nvSpPr>
        <dsp:cNvPr id="0" name=""/>
        <dsp:cNvSpPr/>
      </dsp:nvSpPr>
      <dsp:spPr>
        <a:xfrm>
          <a:off x="2085087" y="1442951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Общегосударственные вопросы,                           75 017 239,00 (8,6%)  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1442951"/>
        <a:ext cx="3836925" cy="719149"/>
      </dsp:txXfrm>
    </dsp:sp>
    <dsp:sp modelId="{66C0460F-53B3-4F01-9538-F755B967D5BB}">
      <dsp:nvSpPr>
        <dsp:cNvPr id="0" name=""/>
        <dsp:cNvSpPr/>
      </dsp:nvSpPr>
      <dsp:spPr>
        <a:xfrm>
          <a:off x="1725512" y="2162100"/>
          <a:ext cx="719149" cy="719149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19E1AE4-0A46-4F7A-B1B5-AC7411972375}">
      <dsp:nvSpPr>
        <dsp:cNvPr id="0" name=""/>
        <dsp:cNvSpPr/>
      </dsp:nvSpPr>
      <dsp:spPr>
        <a:xfrm>
          <a:off x="2085087" y="2162100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Социальная политика, 69 012 799,41 (7,9%)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2162100"/>
        <a:ext cx="3836925" cy="719149"/>
      </dsp:txXfrm>
    </dsp:sp>
    <dsp:sp modelId="{1D98BD01-A587-4A8E-8D55-3552E2CA830B}">
      <dsp:nvSpPr>
        <dsp:cNvPr id="0" name=""/>
        <dsp:cNvSpPr/>
      </dsp:nvSpPr>
      <dsp:spPr>
        <a:xfrm>
          <a:off x="1725512" y="2881250"/>
          <a:ext cx="719149" cy="719149"/>
        </a:xfrm>
        <a:prstGeom prst="ellipse">
          <a:avLst/>
        </a:prstGeom>
        <a:solidFill>
          <a:srgbClr val="F7964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F467DFB-9858-4220-9136-E5C90953083B}">
      <dsp:nvSpPr>
        <dsp:cNvPr id="0" name=""/>
        <dsp:cNvSpPr/>
      </dsp:nvSpPr>
      <dsp:spPr>
        <a:xfrm>
          <a:off x="2085087" y="2881250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экономика,                                          21 521 671,94 (2,4%)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2881250"/>
        <a:ext cx="3836925" cy="719149"/>
      </dsp:txXfrm>
    </dsp:sp>
    <dsp:sp modelId="{58309D10-59BB-4042-A2C6-BE51C4DF9E67}">
      <dsp:nvSpPr>
        <dsp:cNvPr id="0" name=""/>
        <dsp:cNvSpPr/>
      </dsp:nvSpPr>
      <dsp:spPr>
        <a:xfrm>
          <a:off x="1725512" y="3600399"/>
          <a:ext cx="719149" cy="719149"/>
        </a:xfrm>
        <a:prstGeom prst="ellipse">
          <a:avLst/>
        </a:prstGeom>
        <a:solidFill>
          <a:srgbClr val="C0504D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6A599E5-AE82-4C81-80ED-084C2B5994B1}">
      <dsp:nvSpPr>
        <dsp:cNvPr id="0" name=""/>
        <dsp:cNvSpPr/>
      </dsp:nvSpPr>
      <dsp:spPr>
        <a:xfrm>
          <a:off x="2085087" y="3600399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Жилищно-коммунальное хозяйство                 34 188 413,00 (3,9%)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3600399"/>
        <a:ext cx="3836925" cy="719149"/>
      </dsp:txXfrm>
    </dsp:sp>
    <dsp:sp modelId="{FEE9ECD8-3AF2-4F56-9965-00EE88FD1F97}">
      <dsp:nvSpPr>
        <dsp:cNvPr id="0" name=""/>
        <dsp:cNvSpPr/>
      </dsp:nvSpPr>
      <dsp:spPr>
        <a:xfrm>
          <a:off x="1725512" y="4319548"/>
          <a:ext cx="719149" cy="71914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6E4C57E-86DA-49AC-8858-FB86E10D2897}">
      <dsp:nvSpPr>
        <dsp:cNvPr id="0" name=""/>
        <dsp:cNvSpPr/>
      </dsp:nvSpPr>
      <dsp:spPr>
        <a:xfrm>
          <a:off x="2085087" y="4319548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безопасность и правоохранительная деятельность,                   5 923 151,00 (0,7%)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4319548"/>
        <a:ext cx="3836925" cy="719149"/>
      </dsp:txXfrm>
    </dsp:sp>
    <dsp:sp modelId="{C956A4A7-2FD4-44EA-97E4-0555F251A139}">
      <dsp:nvSpPr>
        <dsp:cNvPr id="0" name=""/>
        <dsp:cNvSpPr/>
      </dsp:nvSpPr>
      <dsp:spPr>
        <a:xfrm>
          <a:off x="1725512" y="5038698"/>
          <a:ext cx="719149" cy="719149"/>
        </a:xfrm>
        <a:prstGeom prst="ellipse">
          <a:avLst/>
        </a:prstGeom>
        <a:solidFill>
          <a:srgbClr val="7030A0">
            <a:alpha val="39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34DE1B0-23A4-4CCA-986F-2C1F5AD28717}">
      <dsp:nvSpPr>
        <dsp:cNvPr id="0" name=""/>
        <dsp:cNvSpPr/>
      </dsp:nvSpPr>
      <dsp:spPr>
        <a:xfrm>
          <a:off x="2085087" y="5038698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Межбюджетные трансферты общего характера бюджетам бюджетной системы Российской Федерации,  5 802 900,00 (0,7%)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5038698"/>
        <a:ext cx="3836925" cy="719149"/>
      </dsp:txXfrm>
    </dsp:sp>
    <dsp:sp modelId="{0D23618C-42FB-4062-ABAD-CB2A407118B1}">
      <dsp:nvSpPr>
        <dsp:cNvPr id="0" name=""/>
        <dsp:cNvSpPr/>
      </dsp:nvSpPr>
      <dsp:spPr>
        <a:xfrm>
          <a:off x="1725512" y="5757847"/>
          <a:ext cx="719149" cy="719149"/>
        </a:xfrm>
        <a:prstGeom prst="ellipse">
          <a:avLst/>
        </a:prstGeom>
        <a:solidFill>
          <a:srgbClr val="FC9F42">
            <a:alpha val="49804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C1D1CC2-5140-4036-B8CF-106EBF0D41E8}">
      <dsp:nvSpPr>
        <dsp:cNvPr id="0" name=""/>
        <dsp:cNvSpPr/>
      </dsp:nvSpPr>
      <dsp:spPr>
        <a:xfrm>
          <a:off x="2085087" y="5757847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Физическая культура и спорт, 18 389 312,00 (2,1%)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5757847"/>
        <a:ext cx="3836925" cy="719149"/>
      </dsp:txXfrm>
    </dsp:sp>
    <dsp:sp modelId="{7BCBA9ED-F856-4810-AA36-CF7EAE87ECF5}">
      <dsp:nvSpPr>
        <dsp:cNvPr id="0" name=""/>
        <dsp:cNvSpPr/>
      </dsp:nvSpPr>
      <dsp:spPr>
        <a:xfrm>
          <a:off x="1725512" y="6476997"/>
          <a:ext cx="719149" cy="71914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74B105-A254-4D63-A3BA-3DA71F85EAE7}">
      <dsp:nvSpPr>
        <dsp:cNvPr id="0" name=""/>
        <dsp:cNvSpPr/>
      </dsp:nvSpPr>
      <dsp:spPr>
        <a:xfrm>
          <a:off x="2085087" y="6476997"/>
          <a:ext cx="3836925" cy="71914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Охрана окружающей среды</a:t>
          </a:r>
          <a:r>
            <a:rPr lang="ru-RU" sz="1600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, 2 392 300,00 (0,3%)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85087" y="6476997"/>
        <a:ext cx="3836925" cy="719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0.45244</cdr:x>
      <cdr:y>0.48654</cdr:y>
    </cdr:from>
    <cdr:to>
      <cdr:x>0.65808</cdr:x>
      <cdr:y>0.59834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0360" y="2413538"/>
          <a:ext cx="1472829" cy="5545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ru-RU" sz="1200" b="1" dirty="0" smtClean="0"/>
            <a:t>2025 </a:t>
          </a:r>
          <a:r>
            <a:rPr lang="ru-RU" sz="1200" b="1" dirty="0"/>
            <a:t>год:</a:t>
          </a:r>
        </a:p>
        <a:p xmlns:a="http://schemas.openxmlformats.org/drawingml/2006/main">
          <a:r>
            <a:rPr lang="ru-RU" sz="1200" b="1" dirty="0" smtClean="0"/>
            <a:t>871 561 896,27руб</a:t>
          </a:r>
          <a:r>
            <a:rPr lang="ru-RU" sz="1100" dirty="0"/>
            <a:t>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0.49013</cdr:x>
      <cdr:y>0.50087</cdr:y>
    </cdr:from>
    <cdr:to>
      <cdr:x>0.62555</cdr:x>
      <cdr:y>0.62587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43587" y="1533815"/>
          <a:ext cx="647501" cy="3827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6,3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0.27809</cdr:x>
      <cdr:y>0.81934</cdr:y>
    </cdr:from>
    <cdr:to>
      <cdr:x>0.74158</cdr:x>
      <cdr:y>0.91923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07443" y="2145836"/>
          <a:ext cx="1512426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dirty="0" smtClean="0"/>
            <a:t>        33 766 800 руб</a:t>
          </a:r>
          <a:r>
            <a:rPr lang="ru-RU" sz="1100" dirty="0"/>
            <a:t>.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0.36512</cdr:x>
      <cdr:y>0.87879</cdr:y>
    </cdr:from>
    <cdr:to>
      <cdr:x>0.69725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3376" y="2088232"/>
          <a:ext cx="117651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61 728 069,89 руб</a:t>
          </a:r>
          <a:r>
            <a:rPr lang="ru-RU" sz="1100" dirty="0"/>
            <a:t>.</a:t>
          </a:r>
        </a:p>
      </cdr:txBody>
    </cdr:sp>
  </cdr:relSizeAnchor>
  <cdr:relSizeAnchor xmlns:cdr="http://schemas.openxmlformats.org/drawingml/2006/chartDrawing">
    <cdr:from>
      <cdr:x>0.44569</cdr:x>
      <cdr:y>0.45455</cdr:y>
    </cdr:from>
    <cdr:to>
      <cdr:x>0.55616</cdr:x>
      <cdr:y>0.55836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78778" y="1080120"/>
          <a:ext cx="391321" cy="2466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11,4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0.49013</cdr:x>
      <cdr:y>0.50087</cdr:y>
    </cdr:from>
    <cdr:to>
      <cdr:x>0.62555</cdr:x>
      <cdr:y>0.62587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43587" y="1533815"/>
          <a:ext cx="647501" cy="3827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73,7%</a:t>
          </a:r>
          <a:endParaRPr lang="ru-RU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0.49013</cdr:x>
      <cdr:y>0.50087</cdr:y>
    </cdr:from>
    <cdr:to>
      <cdr:x>0.62555</cdr:x>
      <cdr:y>0.62587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43587" y="1533815"/>
          <a:ext cx="647501" cy="3827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mtClean="0"/>
            <a:t>8,6</a:t>
          </a:r>
          <a:r>
            <a:rPr lang="ru-RU" sz="1100" smtClean="0"/>
            <a:t>%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77DC7-443B-4FBF-AB23-3D85C022474F}" type="datetimeFigureOut">
              <a:rPr lang="ru-RU" smtClean="0"/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538288" y="744538"/>
            <a:ext cx="372268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716CF-4FE0-4226-AC3D-C5427E710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72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2687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2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06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2687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93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2687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16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784652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19100" y="7118337"/>
            <a:ext cx="9304020" cy="1792817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19100" y="5699760"/>
            <a:ext cx="9304020" cy="1341120"/>
          </a:xfrm>
        </p:spPr>
        <p:txBody>
          <a:bodyPr anchor="b"/>
          <a:lstStyle>
            <a:lvl1pPr marL="0" indent="0" algn="l">
              <a:buNone/>
              <a:defRPr sz="3000">
                <a:solidFill>
                  <a:schemeClr val="tx2">
                    <a:shade val="75000"/>
                  </a:schemeClr>
                </a:solidFill>
              </a:defRPr>
            </a:lvl1pPr>
            <a:lvl2pPr marL="574746" indent="0" algn="ctr">
              <a:buNone/>
            </a:lvl2pPr>
            <a:lvl3pPr marL="1149492" indent="0" algn="ctr">
              <a:buNone/>
            </a:lvl3pPr>
            <a:lvl4pPr marL="1724238" indent="0" algn="ctr">
              <a:buNone/>
            </a:lvl4pPr>
            <a:lvl5pPr marL="2298984" indent="0" algn="ctr">
              <a:buNone/>
            </a:lvl5pPr>
            <a:lvl6pPr marL="2873731" indent="0" algn="ctr">
              <a:buNone/>
            </a:lvl6pPr>
            <a:lvl7pPr marL="3448477" indent="0" algn="ctr">
              <a:buNone/>
            </a:lvl7pPr>
            <a:lvl8pPr marL="4023223" indent="0" algn="ctr">
              <a:buNone/>
            </a:lvl8pPr>
            <a:lvl9pPr marL="459796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9052560" y="9495130"/>
            <a:ext cx="834847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43800" y="805605"/>
            <a:ext cx="2011680" cy="858223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805605"/>
            <a:ext cx="6873240" cy="858223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39540" y="111761"/>
            <a:ext cx="3185160" cy="423757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52560" y="9495130"/>
            <a:ext cx="834847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505252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19100" y="2458720"/>
            <a:ext cx="9304020" cy="1788160"/>
          </a:xfrm>
        </p:spPr>
        <p:txBody>
          <a:bodyPr anchor="b"/>
          <a:lstStyle>
            <a:lvl1pPr marL="0" indent="0" algn="r">
              <a:buNone/>
              <a:defRPr sz="25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522" y="4322392"/>
            <a:ext cx="9555480" cy="1737743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1927" y="670560"/>
            <a:ext cx="9555480" cy="123383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35280" y="2346960"/>
            <a:ext cx="4610100" cy="6929120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5113020" y="2346960"/>
            <a:ext cx="4777740" cy="6929120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5280" y="7934960"/>
            <a:ext cx="9471660" cy="129455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9588" y="977900"/>
            <a:ext cx="4719612" cy="938318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09528" y="977900"/>
            <a:ext cx="4721465" cy="938318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09588" y="1930189"/>
            <a:ext cx="4719612" cy="57812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5113603" y="1930189"/>
            <a:ext cx="4717390" cy="57812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52560" y="9499600"/>
            <a:ext cx="838200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65785" y="8829041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1927" y="670560"/>
            <a:ext cx="9555480" cy="123383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65785" y="8578706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2920" y="8046720"/>
            <a:ext cx="9304020" cy="763693"/>
          </a:xfrm>
        </p:spPr>
        <p:txBody>
          <a:bodyPr anchor="ctr"/>
          <a:lstStyle>
            <a:lvl1pPr algn="l">
              <a:buNone/>
              <a:defRPr sz="2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2921" y="894080"/>
            <a:ext cx="3309144" cy="704088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500"/>
            </a:lvl2pPr>
            <a:lvl3pPr>
              <a:buNone/>
              <a:defRPr sz="13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932555" y="894080"/>
            <a:ext cx="5874385" cy="7040880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55720" y="904397"/>
            <a:ext cx="5532120" cy="536448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40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19100" y="7324182"/>
            <a:ext cx="6454140" cy="766022"/>
          </a:xfrm>
        </p:spPr>
        <p:txBody>
          <a:bodyPr anchor="ctr"/>
          <a:lstStyle>
            <a:lvl1pPr algn="l">
              <a:buNone/>
              <a:defRPr sz="2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19100" y="8115387"/>
            <a:ext cx="6454140" cy="1126913"/>
          </a:xfrm>
        </p:spPr>
        <p:txBody>
          <a:bodyPr lIns="137939" tIns="0"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1541318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35280" y="2279438"/>
            <a:ext cx="9555480" cy="6638079"/>
          </a:xfrm>
          <a:prstGeom prst="rect">
            <a:avLst/>
          </a:prstGeom>
        </p:spPr>
        <p:txBody>
          <a:bodyPr vert="horz" lIns="114949" tIns="57475" rIns="114949" bIns="57475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24700" y="111761"/>
            <a:ext cx="2766060" cy="423757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l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12/18/2024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36620" y="111761"/>
            <a:ext cx="3688080" cy="423757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r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52560" y="9499601"/>
            <a:ext cx="838200" cy="358563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r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5280" y="670560"/>
            <a:ext cx="9555480" cy="1229360"/>
          </a:xfrm>
          <a:prstGeom prst="rect">
            <a:avLst/>
          </a:prstGeom>
        </p:spPr>
        <p:txBody>
          <a:bodyPr vert="horz" lIns="114949" tIns="57475" rIns="114949" bIns="57475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5785" y="1541318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5785" y="155171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431060" indent="-43106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4000" kern="1200">
          <a:solidFill>
            <a:schemeClr val="tx2"/>
          </a:solidFill>
          <a:latin typeface="+mn-lt"/>
          <a:ea typeface="+mn-ea"/>
          <a:cs typeface="+mn-cs"/>
        </a:defRPr>
      </a:lvl1pPr>
      <a:lvl2pPr marL="933962" indent="-359216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3500" kern="1200">
          <a:solidFill>
            <a:schemeClr val="tx2"/>
          </a:solidFill>
          <a:latin typeface="+mn-lt"/>
          <a:ea typeface="+mn-ea"/>
          <a:cs typeface="+mn-cs"/>
        </a:defRPr>
      </a:lvl2pPr>
      <a:lvl3pPr marL="1436865" indent="-28737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3000" kern="1200">
          <a:solidFill>
            <a:schemeClr val="tx2"/>
          </a:solidFill>
          <a:latin typeface="+mn-lt"/>
          <a:ea typeface="+mn-ea"/>
          <a:cs typeface="+mn-cs"/>
        </a:defRPr>
      </a:lvl3pPr>
      <a:lvl4pPr marL="2011611" indent="-28737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500" kern="1200">
          <a:solidFill>
            <a:schemeClr val="tx2"/>
          </a:solidFill>
          <a:latin typeface="+mn-lt"/>
          <a:ea typeface="+mn-ea"/>
          <a:cs typeface="+mn-cs"/>
        </a:defRPr>
      </a:lvl4pPr>
      <a:lvl5pPr marL="2586358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5pPr>
      <a:lvl6pPr marL="3161104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6pPr>
      <a:lvl7pPr marL="3735850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7pPr>
      <a:lvl8pPr marL="4310596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20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885342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44824" y="492696"/>
            <a:ext cx="7560839" cy="8640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tIns="0" rIns="0" bIns="0">
            <a:noAutofit/>
            <a:sp3d extrusionH="57150">
              <a:bevelT w="38100" h="38100" prst="angle"/>
              <a:bevelB w="38100" h="38100" prst="angle"/>
              <a:extrusionClr>
                <a:schemeClr val="bg2">
                  <a:lumMod val="50000"/>
                </a:schemeClr>
              </a:extrusionClr>
            </a:sp3d>
          </a:bodyPr>
          <a:lstStyle/>
          <a:p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БЮДЖЕТ</a:t>
            </a:r>
            <a:r>
              <a:rPr lang="ru" sz="29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 </a:t>
            </a:r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ДЛЯ</a:t>
            </a:r>
            <a:r>
              <a:rPr lang="ru" sz="5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 </a:t>
            </a:r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ГРАЖДАН</a:t>
            </a:r>
            <a:endParaRPr lang="ru" sz="5000" b="1" i="1" dirty="0">
              <a:solidFill>
                <a:schemeClr val="accent4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rebuchet M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705" y="2796952"/>
            <a:ext cx="9073008" cy="6324800"/>
          </a:xfrm>
          <a:prstGeom prst="rect">
            <a:avLst/>
          </a:prstGeom>
          <a:noFill/>
        </p:spPr>
        <p:txBody>
          <a:bodyPr wrap="square" lIns="91430" tIns="45716" rIns="91430" bIns="45716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КАРАЧЕВСКОГО РАЙОННОГО СОВЕТА НАРОДНЫХ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ДЕПУТАТОВ ОТ 17.12.2024 ГОДА №7-47</a:t>
            </a:r>
            <a:endParaRPr lang="ru-RU" sz="4500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 БЮДЖЕТЕ КАРАЧЕВСКОГО </a:t>
            </a: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МУНИЦИПАЛЬНОГО РАЙОНА</a:t>
            </a: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БРЯНСКОЙ ОБЛАСТИ НА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2025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 И НА ПЛАНОВЫЙ ПЕРИОД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2026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2027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ГОДА»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760" y="2652936"/>
            <a:ext cx="8136904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200132">
              <a:lnSpc>
                <a:spcPct val="119000"/>
              </a:lnSpc>
              <a:spcAft>
                <a:spcPts val="630"/>
              </a:spcAft>
              <a:buAutoNum type="arabicPeriod"/>
              <a:tabLst>
                <a:tab pos="20013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ПОКАЗАТЕЛИ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СОЦИАЛЬНО-ЭКОНОМИЧЕСКОГО РАЗВИТИЯ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КАРАЧЕВСКОГО МУНИЦИПАЛЬНОГО РАЙОНА БРЯНСКОЙ ОБЛАСТИ</a:t>
            </a:r>
          </a:p>
          <a:p>
            <a:pPr lvl="0" defTabSz="200132">
              <a:lnSpc>
                <a:spcPct val="119000"/>
              </a:lnSpc>
              <a:spcAft>
                <a:spcPts val="630"/>
              </a:spcAft>
              <a:tabLst>
                <a:tab pos="200132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indent="-457200" defTabSz="218417">
              <a:lnSpc>
                <a:spcPct val="121000"/>
              </a:lnSpc>
              <a:spcAft>
                <a:spcPts val="630"/>
              </a:spcAft>
              <a:buFontTx/>
              <a:buAutoNum type="arabicPeriod" startAt="2"/>
              <a:tabLst>
                <a:tab pos="218417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ОСНОВНЫЕ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ПАРАМЕТРЫ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БЮДЖЕТА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КАРАЧЕВСКОГО МУНИЦИПАЛЬНОГО РАЙОНА БРЯНСКОЙ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ОБЛАСТИ 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НА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2025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-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2027 ГОДЫ</a:t>
            </a:r>
          </a:p>
          <a:p>
            <a:pPr lvl="0" defTabSz="218417">
              <a:lnSpc>
                <a:spcPct val="121000"/>
              </a:lnSpc>
              <a:spcAft>
                <a:spcPts val="630"/>
              </a:spcAft>
              <a:tabLst>
                <a:tab pos="218417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12322">
              <a:lnSpc>
                <a:spcPct val="120000"/>
              </a:lnSpc>
              <a:spcAft>
                <a:spcPts val="630"/>
              </a:spcAft>
              <a:buAutoNum type="arabicPeriod" startAt="3"/>
              <a:tabLst>
                <a:tab pos="21232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СТРУКТУРА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ДОХОДОВ БЮДЖЕТА КАРАЧЕВСКОГО МУНИЦИПАЛЬНОГО РАЙОНА БРЯНСКОЙ ОБЛАСТИ</a:t>
            </a:r>
            <a:endParaRPr lang="ru" sz="2000" i="1" dirty="0" smtClean="0">
              <a:solidFill>
                <a:prstClr val="black"/>
              </a:solidFill>
              <a:latin typeface="Arial"/>
            </a:endParaRPr>
          </a:p>
          <a:p>
            <a:pPr lvl="0" defTabSz="212322">
              <a:lnSpc>
                <a:spcPct val="120000"/>
              </a:lnSpc>
              <a:spcAft>
                <a:spcPts val="630"/>
              </a:spcAft>
              <a:tabLst>
                <a:tab pos="212322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indent="-457200" defTabSz="206227">
              <a:lnSpc>
                <a:spcPct val="120000"/>
              </a:lnSpc>
              <a:spcAft>
                <a:spcPts val="630"/>
              </a:spcAft>
              <a:buFontTx/>
              <a:buAutoNum type="arabicPeriod" startAt="4"/>
              <a:tabLst>
                <a:tab pos="206227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СТРУКТУРА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РАСХОДОВ БЮДЖЕТА КАРАЧЕВСКОГО МУНИЦИПАЛЬНОГО РАЙОНА БРЯНСКОЙ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ОБЛАСТИ</a:t>
            </a:r>
          </a:p>
          <a:p>
            <a:pPr lvl="0" defTabSz="206227">
              <a:lnSpc>
                <a:spcPct val="120000"/>
              </a:lnSpc>
              <a:spcAft>
                <a:spcPts val="630"/>
              </a:spcAft>
              <a:tabLst>
                <a:tab pos="206227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12322">
              <a:lnSpc>
                <a:spcPct val="120000"/>
              </a:lnSpc>
              <a:spcAft>
                <a:spcPts val="630"/>
              </a:spcAft>
              <a:buAutoNum type="arabicPeriod" startAt="5"/>
              <a:tabLst>
                <a:tab pos="21232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МУНИЦИПАЛЬНЫЕ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ПРОГРАММЫ КАРАЧЕВСКОГО МУНИЦИПАЛЬНОГО РАЙОНА БРЯНСКОЙ ОБЛАСТИ</a:t>
            </a:r>
            <a:endParaRPr lang="ru" sz="2000" i="1" dirty="0" smtClean="0">
              <a:solidFill>
                <a:prstClr val="black"/>
              </a:solidFill>
              <a:latin typeface="Arial"/>
            </a:endParaRPr>
          </a:p>
          <a:p>
            <a:pPr lvl="0" defTabSz="212322">
              <a:lnSpc>
                <a:spcPct val="120000"/>
              </a:lnSpc>
              <a:spcAft>
                <a:spcPts val="630"/>
              </a:spcAft>
              <a:tabLst>
                <a:tab pos="212322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303753">
              <a:lnSpc>
                <a:spcPct val="120000"/>
              </a:lnSpc>
              <a:buAutoNum type="arabicPeriod" startAt="6"/>
              <a:tabLst>
                <a:tab pos="303753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МЕЖБЮДЖЕТНЫЕ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ОТНОШЕНИЯ С МУНИЦИПАЛЬНЫМИ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	</a:t>
            </a:r>
          </a:p>
          <a:p>
            <a:pPr lvl="0" defTabSz="303753">
              <a:lnSpc>
                <a:spcPct val="120000"/>
              </a:lnSpc>
              <a:tabLst>
                <a:tab pos="303753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  	ОБРАЗОВАНИЯМИ</a:t>
            </a:r>
            <a:endParaRPr lang="ru" sz="20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9863" y="564704"/>
            <a:ext cx="5214697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51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7304" y="524257"/>
            <a:ext cx="8966392" cy="716280"/>
          </a:xfrm>
          <a:prstGeom prst="rect">
            <a:avLst/>
          </a:prstGeom>
          <a:noFill/>
        </p:spPr>
        <p:txBody>
          <a:bodyPr lIns="0" tIns="0" rIns="0" bIns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490"/>
              </a:spcAft>
            </a:pPr>
            <a:r>
              <a:rPr lang="ru" sz="23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ОСНОВНЫЕ ПОКАЗАТЕЛИ </a:t>
            </a:r>
            <a:r>
              <a:rPr lang="ru" sz="23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СОЦИАЛЬНО¬ЭКОНОМИЧЕСКОГО </a:t>
            </a:r>
          </a:p>
          <a:p>
            <a:pPr algn="ctr">
              <a:spcAft>
                <a:spcPts val="490"/>
              </a:spcAft>
            </a:pPr>
            <a:r>
              <a:rPr lang="ru" sz="23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РАЗВИТИЯ  КАРАЧЕВСКОГО МУНИЦИПАЛЬНОГО РАЙОНА БРЯНСКОЙ ОБЛАСТИ</a:t>
            </a:r>
            <a:endParaRPr lang="ru" sz="23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5282" y="1860848"/>
            <a:ext cx="8884572" cy="252028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just">
              <a:lnSpc>
                <a:spcPct val="132000"/>
              </a:lnSpc>
              <a:spcAft>
                <a:spcPts val="630"/>
              </a:spcAft>
            </a:pPr>
            <a:r>
              <a:rPr lang="ru" sz="1400" dirty="0" smtClean="0">
                <a:latin typeface="Arial Narrow"/>
              </a:rPr>
              <a:t>	</a:t>
            </a:r>
            <a:r>
              <a:rPr lang="ru-RU" sz="1400" dirty="0" smtClean="0"/>
              <a:t>Прогноз </a:t>
            </a:r>
            <a:r>
              <a:rPr lang="ru-RU" sz="1400" dirty="0"/>
              <a:t>социально-экономического </a:t>
            </a:r>
            <a:r>
              <a:rPr lang="ru-RU" sz="1400" dirty="0" smtClean="0"/>
              <a:t>развития Карачевского муниципального района Брянской области на 2025 год и на плановый период 2026 и 2027 </a:t>
            </a:r>
            <a:r>
              <a:rPr lang="ru-RU" sz="1400" dirty="0"/>
              <a:t>годов разработан на вариативной основе в составе базового и консервативного вариантов, согласно сценарным условиям функционирования экономики</a:t>
            </a:r>
            <a:r>
              <a:rPr lang="ru-RU" sz="1400" dirty="0" smtClean="0"/>
              <a:t>.</a:t>
            </a:r>
          </a:p>
          <a:p>
            <a:pPr algn="just">
              <a:lnSpc>
                <a:spcPct val="131000"/>
              </a:lnSpc>
            </a:pPr>
            <a:r>
              <a:rPr lang="ru-RU" sz="1400" dirty="0" smtClean="0"/>
              <a:t>	Базовый </a:t>
            </a:r>
            <a:r>
              <a:rPr lang="ru-RU" sz="1400" dirty="0"/>
              <a:t>вариант характеризует основные макроэкономические показатели развития экономики в условиях сохранения негативных внешних факторов и консервативной бюджетной политики. Темпы роста экономики Карачевского муниципального района Брянской области в </a:t>
            </a:r>
            <a:r>
              <a:rPr lang="ru-RU" sz="1400" dirty="0" smtClean="0"/>
              <a:t>2025-2027 </a:t>
            </a:r>
            <a:r>
              <a:rPr lang="ru-RU" sz="1400" dirty="0"/>
              <a:t>годах по </a:t>
            </a:r>
            <a:r>
              <a:rPr lang="ru-RU" sz="1400" dirty="0" smtClean="0"/>
              <a:t>базовому </a:t>
            </a:r>
            <a:r>
              <a:rPr lang="ru-RU" sz="1400" dirty="0"/>
              <a:t>варианту </a:t>
            </a:r>
            <a:r>
              <a:rPr lang="ru-RU" sz="1400" smtClean="0"/>
              <a:t>составят 105,2 </a:t>
            </a:r>
            <a:r>
              <a:rPr lang="ru-RU" sz="1400"/>
              <a:t>– </a:t>
            </a:r>
            <a:r>
              <a:rPr lang="ru-RU" sz="1400" smtClean="0"/>
              <a:t>113,1 </a:t>
            </a:r>
            <a:r>
              <a:rPr lang="ru-RU" sz="1400" dirty="0"/>
              <a:t>процента</a:t>
            </a:r>
            <a:r>
              <a:rPr lang="ru-RU" sz="1400" dirty="0" smtClean="0"/>
              <a:t>.</a:t>
            </a:r>
          </a:p>
          <a:p>
            <a:pPr algn="just">
              <a:lnSpc>
                <a:spcPct val="131000"/>
              </a:lnSpc>
            </a:pPr>
            <a:r>
              <a:rPr lang="ru-RU" sz="1400" dirty="0" smtClean="0"/>
              <a:t>	За </a:t>
            </a:r>
            <a:r>
              <a:rPr lang="ru-RU" sz="1400" dirty="0"/>
              <a:t>основу взят базовый вариант </a:t>
            </a:r>
            <a:r>
              <a:rPr lang="ru-RU" sz="1400" dirty="0" smtClean="0"/>
              <a:t>прогноза.</a:t>
            </a:r>
            <a:endParaRPr lang="ru" sz="1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75008"/>
              </p:ext>
            </p:extLst>
          </p:nvPr>
        </p:nvGraphicFramePr>
        <p:xfrm>
          <a:off x="708720" y="4597152"/>
          <a:ext cx="8574913" cy="5064583"/>
        </p:xfrm>
        <a:graphic>
          <a:graphicData uri="http://schemas.openxmlformats.org/drawingml/2006/table">
            <a:tbl>
              <a:tblPr/>
              <a:tblGrid>
                <a:gridCol w="22067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64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64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64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64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64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643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4960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>
                          <a:latin typeface="Arial Narrow"/>
                        </a:rPr>
                        <a:t>Показатель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Единица измерения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57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отгруженных товаров собственного производства в обрабатывающих производствах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% к предыдущему году в сопоставимых ценах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124,8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75,2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4591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116,2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77,1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4591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продукции сельского хозяйства в хозяйствах всех категорий,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100,0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86721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 Narrow"/>
                        </a:rPr>
                        <a:t>т</a:t>
                      </a:r>
                      <a:r>
                        <a:rPr lang="ru" sz="1000" dirty="0" smtClean="0">
                          <a:latin typeface="Arial Narrow"/>
                        </a:rPr>
                        <a:t>ыс. рублей</a:t>
                      </a:r>
                    </a:p>
                    <a:p>
                      <a:pPr marL="0" marR="0" indent="0" algn="ctr">
                        <a:lnSpc>
                          <a:spcPct val="120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749 563,00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890 015,00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966 274,16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1 071 413,48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1 187 988,62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1 321 005,33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278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5698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5698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547448"/>
              </p:ext>
            </p:extLst>
          </p:nvPr>
        </p:nvGraphicFramePr>
        <p:xfrm>
          <a:off x="708723" y="4586110"/>
          <a:ext cx="8589234" cy="5080091"/>
        </p:xfrm>
        <a:graphic>
          <a:graphicData uri="http://schemas.openxmlformats.org/drawingml/2006/table">
            <a:tbl>
              <a:tblPr/>
              <a:tblGrid>
                <a:gridCol w="2210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87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78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78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78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78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781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102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1430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>
                          <a:latin typeface="Arial Narrow"/>
                        </a:rPr>
                        <a:t>Показатель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Единица измерения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4051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отгруженных </a:t>
                      </a:r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товаров</a:t>
                      </a: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собственного производства в обрабатывающих производствах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% к предыдущему году в сопоставимых ценах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124,8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75,2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374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116,2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77,1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374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продукции сельского хозяйства в хозяйствах всех категорий,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100,0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89761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 Narrow"/>
                        </a:rPr>
                        <a:t>т</a:t>
                      </a:r>
                      <a:r>
                        <a:rPr lang="ru" sz="1000" dirty="0" smtClean="0">
                          <a:latin typeface="Arial Narrow"/>
                        </a:rPr>
                        <a:t>ыс. рублей</a:t>
                      </a:r>
                    </a:p>
                    <a:p>
                      <a:pPr marL="0" marR="0" indent="0" algn="ctr">
                        <a:lnSpc>
                          <a:spcPct val="120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749 563,00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890 015,00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966 274,16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1 071 413,48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1 187 988,62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1 321 005,33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5542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7150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7150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134772"/>
              </p:ext>
            </p:extLst>
          </p:nvPr>
        </p:nvGraphicFramePr>
        <p:xfrm>
          <a:off x="708722" y="4596291"/>
          <a:ext cx="8596395" cy="4998702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2122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98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85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85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850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850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85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5173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0580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/>
                        <a:t>Показатель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/>
                        <a:t>Единица измерения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Факт 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2022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Факт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2023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-RU" sz="1000" dirty="0" smtClean="0"/>
                        <a:t>О</a:t>
                      </a:r>
                      <a:r>
                        <a:rPr lang="ru" sz="1000" dirty="0" smtClean="0"/>
                        <a:t>ценка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2025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 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2027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806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effectLst/>
                        </a:rPr>
                        <a:t>динамика объема отгруженных товаров собственного производства в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rowSpan="4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/>
                        <a:t>% к предыдущему году в </a:t>
                      </a:r>
                      <a:r>
                        <a:rPr lang="ru" sz="1000" dirty="0" smtClean="0"/>
                        <a:t>сопоставимых</a:t>
                      </a:r>
                    </a:p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 smtClean="0"/>
                        <a:t> </a:t>
                      </a:r>
                      <a:r>
                        <a:rPr lang="ru" sz="1000" dirty="0"/>
                        <a:t>ценах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103,7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108,2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105,8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 Narrow"/>
                        </a:rPr>
                        <a:t>105,9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2094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effectLst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96,2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112,9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108,3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 Narrow"/>
                        </a:rPr>
                        <a:t>106,7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2094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effectLst/>
                        </a:rPr>
                        <a:t>динамика объема продукции сельского хозяйства в хозяйствах всех категорий, в ценах соответствующих лет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100,4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404,3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104,4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 Narrow"/>
                        </a:rPr>
                        <a:t>103,5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4900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индекс физического объема оборота розничной торговли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marL="0" marR="0" indent="0" algn="ctr">
                        <a:lnSpc>
                          <a:spcPct val="120000"/>
                        </a:lnSpc>
                      </a:pP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118,5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110,2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113,6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113,5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110,8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108,4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7903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effectLst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т</a:t>
                      </a:r>
                      <a:r>
                        <a:rPr lang="ru" sz="1000" dirty="0" smtClean="0"/>
                        <a:t>ыс. рублей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819 293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2 302 701</a:t>
                      </a:r>
                      <a:r>
                        <a:rPr lang="ru-RU" sz="10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2 263 534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2 491 331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2 702 073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2 914 056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9676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фонда оплаты труда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т</a:t>
                      </a:r>
                      <a:r>
                        <a:rPr lang="ru" sz="1000" dirty="0" smtClean="0"/>
                        <a:t>ыс. рублей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3 494 000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4 771 000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5 623 000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6 096 000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6 565</a:t>
                      </a:r>
                      <a:r>
                        <a:rPr lang="ru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6 683 623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6263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оборота розничной торговли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т</a:t>
                      </a:r>
                      <a:r>
                        <a:rPr lang="ru" sz="1000" dirty="0" smtClean="0"/>
                        <a:t>ыс. рублей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3 272 400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3 606 300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4 097 334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4 651 211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5 157 007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5 588 551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6263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средней заработной платы работающего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/>
                        <a:t>рублей</a:t>
                      </a:r>
                      <a:endParaRPr lang="ru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39 889,8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56 291,1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66 367,21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75 261,41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83 162,76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90 065,26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464" y="527303"/>
            <a:ext cx="8520240" cy="9014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280"/>
              </a:spcAft>
            </a:pP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ОСНОВНЫЕ </a:t>
            </a:r>
            <a:r>
              <a:rPr lang="ru" sz="220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ПАРАМЕТРЫ </a:t>
            </a:r>
            <a:r>
              <a:rPr lang="ru" sz="220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БЮДЖЕТА </a:t>
            </a: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КАРАЧЕВСКОГО МУНИЦИПАЛЬНОГО РАЙОНА БРЯНСКОЙ ОБЛАСТИ </a:t>
            </a:r>
          </a:p>
          <a:p>
            <a:pPr algn="ctr">
              <a:spcAft>
                <a:spcPts val="280"/>
              </a:spcAft>
            </a:pP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НА 2025 </a:t>
            </a: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- </a:t>
            </a: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2027 </a:t>
            </a: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ГОДЫ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6945496"/>
              </p:ext>
            </p:extLst>
          </p:nvPr>
        </p:nvGraphicFramePr>
        <p:xfrm>
          <a:off x="1212776" y="1788840"/>
          <a:ext cx="7162031" cy="496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66149191"/>
              </p:ext>
            </p:extLst>
          </p:nvPr>
        </p:nvGraphicFramePr>
        <p:xfrm>
          <a:off x="0" y="6858000"/>
          <a:ext cx="6037312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36032474"/>
              </p:ext>
            </p:extLst>
          </p:nvPr>
        </p:nvGraphicFramePr>
        <p:xfrm>
          <a:off x="5305584" y="6829400"/>
          <a:ext cx="5494135" cy="3261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39361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97729747"/>
              </p:ext>
            </p:extLst>
          </p:nvPr>
        </p:nvGraphicFramePr>
        <p:xfrm>
          <a:off x="1644824" y="2005013"/>
          <a:ext cx="7056784" cy="7056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вал 8"/>
          <p:cNvSpPr/>
          <p:nvPr/>
        </p:nvSpPr>
        <p:spPr>
          <a:xfrm>
            <a:off x="2364904" y="2118592"/>
            <a:ext cx="2195314" cy="1954335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30" tIns="45716" rIns="91430" bIns="457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999"/>
              </a:spcAft>
            </a:pP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Налоговые доходы </a:t>
            </a:r>
          </a:p>
          <a:p>
            <a:pPr algn="ctr">
              <a:lnSpc>
                <a:spcPct val="115000"/>
              </a:lnSpc>
              <a:spcAft>
                <a:spcPts val="999"/>
              </a:spcAft>
            </a:pP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301 528 000,0 </a:t>
            </a: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руб. </a:t>
            </a: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(34,6%)</a:t>
            </a:r>
            <a:endParaRPr lang="ru-RU" sz="11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21089" y="1572817"/>
            <a:ext cx="1656183" cy="1656183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30" tIns="45716" rIns="91430" bIns="457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999"/>
              </a:spcAft>
            </a:pP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Дотации </a:t>
            </a: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            33 766 800,0 руб</a:t>
            </a: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(3,9%)</a:t>
            </a:r>
            <a:endParaRPr lang="ru-RU" sz="11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35562" y="2118591"/>
            <a:ext cx="1869902" cy="175848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30" tIns="45716" rIns="91430" bIns="457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999"/>
              </a:spcAft>
            </a:pP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Субсидии </a:t>
            </a: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    </a:t>
            </a:r>
          </a:p>
          <a:p>
            <a:pPr algn="ctr">
              <a:lnSpc>
                <a:spcPct val="115000"/>
              </a:lnSpc>
              <a:spcAft>
                <a:spcPts val="999"/>
              </a:spcAft>
            </a:pP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61 728 069,89 руб</a:t>
            </a:r>
            <a:r>
              <a:rPr lang="ru-RU" sz="1100" dirty="0">
                <a:solidFill>
                  <a:schemeClr val="tx1"/>
                </a:solidFill>
                <a:ea typeface="Calibri"/>
                <a:cs typeface="Times New Roman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ea typeface="Calibri"/>
                <a:cs typeface="Times New Roman"/>
              </a:rPr>
              <a:t>(7,1%)</a:t>
            </a:r>
            <a:endParaRPr lang="ru-RU" sz="11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91827"/>
              </p:ext>
            </p:extLst>
          </p:nvPr>
        </p:nvGraphicFramePr>
        <p:xfrm>
          <a:off x="1068760" y="592492"/>
          <a:ext cx="8568952" cy="720081"/>
        </p:xfrm>
        <a:graphic>
          <a:graphicData uri="http://schemas.openxmlformats.org/drawingml/2006/table">
            <a:tbl>
              <a:tblPr/>
              <a:tblGrid>
                <a:gridCol w="85689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20081">
                <a:tc>
                  <a:txBody>
                    <a:bodyPr/>
                    <a:lstStyle/>
                    <a:p>
                      <a:pPr marL="0" lvl="0" indent="0" defTabSz="212322">
                        <a:lnSpc>
                          <a:spcPct val="120000"/>
                        </a:lnSpc>
                        <a:spcAft>
                          <a:spcPts val="630"/>
                        </a:spcAft>
                        <a:buNone/>
                        <a:tabLst>
                          <a:tab pos="212322" algn="l"/>
                        </a:tabLst>
                      </a:pPr>
                      <a:r>
                        <a:rPr lang="ru" sz="2400" i="1" dirty="0" smtClean="0">
                          <a:solidFill>
                            <a:prstClr val="black"/>
                          </a:solidFill>
                          <a:latin typeface="Arial"/>
                        </a:rPr>
                        <a:t>  </a:t>
                      </a:r>
                      <a:r>
                        <a:rPr lang="ru" sz="2600" i="1" dirty="0" smtClean="0">
                          <a:solidFill>
                            <a:prstClr val="black"/>
                          </a:solidFill>
                          <a:effectLst>
                            <a:glow rad="635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/>
                        </a:rPr>
                        <a:t>Доходы бюджета в 2025 году: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3075" y="1640939"/>
            <a:ext cx="3785616" cy="350520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5080"/>
            <a:r>
              <a:rPr lang="ru" sz="2000" i="1" u="sng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/>
              </a:rPr>
              <a:t>Расходы бюджета в </a:t>
            </a:r>
            <a:r>
              <a:rPr lang="ru" sz="2000" i="1" u="sng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/>
              </a:rPr>
              <a:t>2025 </a:t>
            </a:r>
            <a:r>
              <a:rPr lang="ru" sz="2000" i="1" u="sng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/>
              </a:rPr>
              <a:t>году, рублей</a:t>
            </a:r>
            <a:r>
              <a:rPr lang="ru" sz="2000" dirty="0">
                <a:solidFill>
                  <a:srgbClr val="355C7D"/>
                </a:solidFill>
                <a:latin typeface="Arial Narrow"/>
              </a:rPr>
              <a:t>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41393" y="7467601"/>
            <a:ext cx="97536" cy="14020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algn="just"/>
            <a:r>
              <a:rPr lang="ru" sz="1100" b="1" dirty="0">
                <a:solidFill>
                  <a:srgbClr val="D16F84"/>
                </a:solidFill>
                <a:latin typeface="Arial"/>
              </a:rPr>
              <a:t>б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11824" y="420688"/>
            <a:ext cx="7254210" cy="707878"/>
          </a:xfrm>
          <a:prstGeom prst="rect">
            <a:avLst/>
          </a:prstGeom>
          <a:noFill/>
        </p:spPr>
        <p:txBody>
          <a:bodyPr wrap="none" lIns="91430" tIns="45716" rIns="91430" bIns="45716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2031" algn="ctr"/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СТРУКТУРА РАСХОДОВ БЮДЖЕТА КАРАЧЕВСКОГО </a:t>
            </a:r>
          </a:p>
          <a:p>
            <a:pPr indent="2031" algn="ctr"/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МУНИЦИПАЛЬНОГО РАЙОНА БРЯНСКОЙ ОБЛАСТИ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533527974"/>
              </p:ext>
            </p:extLst>
          </p:nvPr>
        </p:nvGraphicFramePr>
        <p:xfrm>
          <a:off x="1890712" y="1932857"/>
          <a:ext cx="7458968" cy="7200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4119" y="1212777"/>
            <a:ext cx="5617970" cy="779711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реализации полномочий высшего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исполнительного органа муниципальной власти Карачевского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Брянской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309"/>
              </a:spcAft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образования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Карачевского муниципального  района Брянской области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</a:p>
          <a:p>
            <a:pPr>
              <a:lnSpc>
                <a:spcPct val="131000"/>
              </a:lnSpc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культуры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Карачевского муниципального  района Брянской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физической культуры  и спорта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Карачевского муниципального  района Брянской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309"/>
              </a:spcAft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309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муниципальными финансами Карачевского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Брянской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2089" y="1500808"/>
            <a:ext cx="2253616" cy="833966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233 697 549,35 ₽ 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536 119 840,92₽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65 980 787,00 ₽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18 389 312,00 ₽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14 795 573,00 ₽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1904" y="9771888"/>
            <a:ext cx="1466088" cy="13716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defTabSz="435819">
              <a:tabLst>
                <a:tab pos="690301" algn="l"/>
                <a:tab pos="992022" algn="l"/>
              </a:tabLst>
            </a:pPr>
            <a:r>
              <a:rPr lang="ru" sz="1100" b="1">
                <a:solidFill>
                  <a:srgbClr val="D16F84"/>
                </a:solidFill>
                <a:latin typeface="Arial"/>
              </a:rPr>
              <a:t>-------	7	-------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807" y="132656"/>
            <a:ext cx="8064898" cy="1054127"/>
          </a:xfrm>
          <a:prstGeom prst="rect">
            <a:avLst/>
          </a:prstGeom>
          <a:noFill/>
        </p:spPr>
        <p:txBody>
          <a:bodyPr wrap="square" lIns="91430" tIns="45716" rIns="91430" bIns="45716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280"/>
              </a:spcAft>
            </a:pP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МУНИЦИПАЛЬНЫЕ</a:t>
            </a:r>
            <a:r>
              <a:rPr lang="ru" sz="1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 </a:t>
            </a: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ПРОГРАММЫ</a:t>
            </a:r>
          </a:p>
          <a:p>
            <a:pPr algn="ctr"/>
            <a:r>
              <a:rPr lang="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КАРАЧЕВСКОГО  МУНИЦИПАЛЬНОГО</a:t>
            </a:r>
            <a:r>
              <a:rPr lang="ru" sz="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  </a:t>
            </a:r>
            <a:r>
              <a:rPr lang="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РАЙОНА БРЯНСКОЙ ОБЛАСТИ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https://1.bp.blogspot.com/-UHUUZvtpkSQ/XnHS5WEP84I/AAAAAAAAA60/TQwrFNN3JtQUn7vlltwIWomi4Qha3z9UQCLcBGAsYHQ/s1600/unnam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2" y="2652937"/>
            <a:ext cx="1365433" cy="129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www.culture.ru/storage/images/1eefc9149e93e2a75047d4e8d5fddd29/8925154e0128f9f68c9ca6e36e4f276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30" y="5461249"/>
            <a:ext cx="1332865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r1.nubex.ru/s9712-9b4/f1445_5c/depositphotos_63816929-stock-photo-accounting-business-calculatio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2" y="6973417"/>
            <a:ext cx="1365433" cy="1600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www.ugra-prezent.ru/media/k2/items/cache/08ebf71ab73222fbbefe3b10163d3783_XL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2" y="4093097"/>
            <a:ext cx="1365433" cy="1211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cs1.livemaster.ru/storage/26/1a/d479c4e8e290770e89812375b043--materialy-dlya-tvorchestva-dizajn-dlya-mashinnoj-vyshivki-ge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05" y="1192573"/>
            <a:ext cx="1375490" cy="1317369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0352" y="520232"/>
            <a:ext cx="8243264" cy="901495"/>
          </a:xfrm>
          <a:prstGeom prst="rect">
            <a:avLst/>
          </a:prstGeom>
          <a:noFill/>
        </p:spPr>
        <p:txBody>
          <a:bodyPr lIns="0" tIns="0" rIns="0" bIns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280"/>
              </a:spcAft>
            </a:pPr>
            <a:r>
              <a:rPr lang="ru" sz="21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МЕЖБЮДЖЕТНЫЕ ОТНОШЕНИЯ</a:t>
            </a:r>
          </a:p>
          <a:p>
            <a:pPr algn="ctr"/>
            <a:r>
              <a:rPr lang="ru" sz="21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С МУНИЦИПАЛЬНЫМИ ОБРАЗОВАНИЯМИ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0352" y="1551431"/>
            <a:ext cx="8963345" cy="1533553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just">
              <a:lnSpc>
                <a:spcPct val="132000"/>
              </a:lnSpc>
              <a:spcAft>
                <a:spcPts val="630"/>
              </a:spcAft>
            </a:pPr>
            <a:r>
              <a:rPr lang="ru-RU" sz="1500" dirty="0"/>
              <a:t>	</a:t>
            </a:r>
            <a:r>
              <a:rPr lang="ru-RU" sz="1300" dirty="0" smtClean="0"/>
              <a:t>Межбюджетные отношения с муниципальными образованиями сформированы </a:t>
            </a:r>
            <a:r>
              <a:rPr lang="ru-RU" sz="1300" dirty="0"/>
              <a:t>в рамках норм Бюджетного кодекса Российской Федерации, Федерального Закона от  </a:t>
            </a:r>
            <a:r>
              <a:rPr lang="ru-RU" sz="1300" dirty="0" smtClean="0"/>
              <a:t>6 </a:t>
            </a:r>
            <a:r>
              <a:rPr lang="ru-RU" sz="1300" dirty="0"/>
              <a:t>октября 2003 года № 131-ФЗ «Об общих принципах организации местного самоуправления в Российской Федерации», Послания Президента Российской Федерации Федеральному Собранию Российской Федерации, закона Брянской области «О межбюджетных отношениях в Брянской области», законов Брянской области о наделении органов местного самоуправления отдельными государственными полномочиями.</a:t>
            </a:r>
            <a:endParaRPr lang="ru" sz="1300" dirty="0">
              <a:latin typeface="Arial Narrow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94232" y="5965304"/>
            <a:ext cx="1486696" cy="3528391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35000"/>
              </a:lnSpc>
            </a:pPr>
            <a:r>
              <a:rPr lang="ru" sz="1000" dirty="0"/>
              <a:t>Дотации предоставляются на безвозмездной и безвозвратной основе без установления направлений и (или) условий их использования, т.е. направляются на цели, определяемые получателем самостоятельно. Дотации обычно называют «нецелевыми межбюджетными трансфертами»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01008" y="5893310"/>
            <a:ext cx="1584176" cy="360038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35000"/>
              </a:lnSpc>
            </a:pPr>
            <a:r>
              <a:rPr lang="ru" sz="1000" dirty="0"/>
              <a:t>Субсидии предоставляются на поддержку реализации полномочий, исполнение которых закреплено за получателем субсидий. Субсидии предоставляются на условиях софинансирования -получатель субсидии должен за счет собственных средств предусмотреть определенную долю финансирования на те же цели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21384" y="5893308"/>
            <a:ext cx="1338072" cy="2520269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35000"/>
              </a:lnSpc>
            </a:pPr>
            <a:r>
              <a:rPr lang="ru" sz="1000" dirty="0"/>
              <a:t>Субвенции предоставляются на осуществление переданных полномочий, то есть полномочий, которые не закреплены за получателем субвенции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765504" y="5893310"/>
            <a:ext cx="1512168" cy="3600385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ct val="135000"/>
              </a:lnSpc>
            </a:pPr>
            <a:r>
              <a:rPr lang="ru" sz="1000" dirty="0"/>
              <a:t>Иные межбюджетные трансферты по форме аналогичны субсидиям, однако при их предоставлении не обязательно наличие в местном бюджете запланированных на те же цели собственных средств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730752" y="9771888"/>
            <a:ext cx="94488" cy="14020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r>
              <a:rPr lang="ru" sz="1100" b="1">
                <a:solidFill>
                  <a:srgbClr val="D16F84"/>
                </a:solidFill>
                <a:latin typeface="Arial"/>
              </a:rPr>
              <a:t>9</a:t>
            </a: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942222"/>
              </p:ext>
            </p:extLst>
          </p:nvPr>
        </p:nvGraphicFramePr>
        <p:xfrm>
          <a:off x="0" y="2796952"/>
          <a:ext cx="3263126" cy="2618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634511"/>
              </p:ext>
            </p:extLst>
          </p:nvPr>
        </p:nvGraphicFramePr>
        <p:xfrm>
          <a:off x="2182090" y="2940967"/>
          <a:ext cx="354233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167500"/>
              </p:ext>
            </p:extLst>
          </p:nvPr>
        </p:nvGraphicFramePr>
        <p:xfrm>
          <a:off x="4309121" y="2868960"/>
          <a:ext cx="3419474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645384" y="5029200"/>
            <a:ext cx="1358044" cy="261602"/>
          </a:xfrm>
          <a:prstGeom prst="rect">
            <a:avLst/>
          </a:prstGeom>
        </p:spPr>
        <p:txBody>
          <a:bodyPr wrap="none" lIns="91430" tIns="45716" rIns="91430" bIns="45716">
            <a:spAutoFit/>
          </a:bodyPr>
          <a:lstStyle/>
          <a:p>
            <a:pPr lvl="0"/>
            <a:r>
              <a:rPr lang="ru-RU" sz="1100" kern="0" dirty="0" smtClean="0">
                <a:solidFill>
                  <a:prstClr val="black"/>
                </a:solidFill>
                <a:latin typeface="Calibri"/>
              </a:rPr>
              <a:t>397 552 368,35 руб</a:t>
            </a:r>
            <a:r>
              <a:rPr lang="ru-RU" sz="1100" kern="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  <p:graphicFrame>
        <p:nvGraphicFramePr>
          <p:cNvPr id="24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41362"/>
              </p:ext>
            </p:extLst>
          </p:nvPr>
        </p:nvGraphicFramePr>
        <p:xfrm>
          <a:off x="6638926" y="2738110"/>
          <a:ext cx="3419474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7765505" y="5029200"/>
            <a:ext cx="1285909" cy="261602"/>
          </a:xfrm>
          <a:prstGeom prst="rect">
            <a:avLst/>
          </a:prstGeom>
        </p:spPr>
        <p:txBody>
          <a:bodyPr wrap="none" lIns="91430" tIns="45716" rIns="91430" bIns="45716">
            <a:spAutoFit/>
          </a:bodyPr>
          <a:lstStyle/>
          <a:p>
            <a:r>
              <a:rPr lang="ru-RU" sz="1100" dirty="0" smtClean="0">
                <a:latin typeface="Calibri" panose="020F0502020204030204" pitchFamily="34" charset="0"/>
              </a:rPr>
              <a:t>46 630 358,03 </a:t>
            </a:r>
            <a:r>
              <a:rPr lang="ru-RU" sz="1100" kern="0" dirty="0" smtClean="0">
                <a:solidFill>
                  <a:prstClr val="black"/>
                </a:solidFill>
                <a:latin typeface="Calibri"/>
              </a:rPr>
              <a:t>руб</a:t>
            </a:r>
            <a:r>
              <a:rPr lang="ru-RU" sz="1100" kern="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2420</TotalTime>
  <Words>1034</Words>
  <Application>Microsoft Office PowerPoint</Application>
  <PresentationFormat>Произвольный</PresentationFormat>
  <Paragraphs>289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Кулешов</dc:creator>
  <cp:lastModifiedBy>User</cp:lastModifiedBy>
  <cp:revision>121</cp:revision>
  <cp:lastPrinted>2022-11-16T14:23:52Z</cp:lastPrinted>
  <dcterms:modified xsi:type="dcterms:W3CDTF">2024-12-18T06:12:44Z</dcterms:modified>
</cp:coreProperties>
</file>