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8" r:id="rId1"/>
  </p:sldMasterIdLst>
  <p:notesMasterIdLst>
    <p:notesMasterId r:id="rId8"/>
  </p:notesMasterIdLst>
  <p:sldIdLst>
    <p:sldId id="256" r:id="rId2"/>
    <p:sldId id="265" r:id="rId3"/>
    <p:sldId id="258" r:id="rId4"/>
    <p:sldId id="266" r:id="rId5"/>
    <p:sldId id="261" r:id="rId6"/>
    <p:sldId id="262" r:id="rId7"/>
  </p:sldIdLst>
  <p:sldSz cx="10058400" cy="10058400"/>
  <p:notesSz cx="6858000" cy="9144000"/>
  <p:defaultTextStyle>
    <a:defPPr>
      <a:defRPr lang="ru-RU"/>
    </a:defPPr>
    <a:lvl1pPr marL="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C9F42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75" d="100"/>
          <a:sy n="75" d="100"/>
        </p:scale>
        <p:origin x="-2418" y="-108"/>
      </p:cViewPr>
      <p:guideLst>
        <p:guide orient="horz" pos="316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6254754636357147"/>
          <c:y val="0.13052064144155895"/>
          <c:w val="0.56264930403012925"/>
          <c:h val="0.8142688685653424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0066FF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</c:dPt>
          <c:dPt>
            <c:idx val="4"/>
            <c:bubble3D val="0"/>
            <c:spPr>
              <a:solidFill>
                <a:srgbClr val="CCFFFF"/>
              </a:solidFill>
            </c:spPr>
          </c:dPt>
          <c:dPt>
            <c:idx val="5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layout>
                <c:manualLayout>
                  <c:x val="0.15450643776824036"/>
                  <c:y val="-3.51262308586242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Субсидии; </a:t>
                    </a:r>
                    <a:r>
                      <a:rPr lang="ru-RU" baseline="0" dirty="0" smtClean="0"/>
                      <a:t>                  216 097 598,79 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2970910824988077"/>
                  <c:y val="4.566842188204735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Неналоговые доходы; </a:t>
                    </a:r>
                    <a:r>
                      <a:rPr lang="ru-RU" dirty="0" smtClean="0"/>
                      <a:t>11 195 800,00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7552022734358325"/>
                  <c:y val="-0.1770284123777713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Субвенции</a:t>
                    </a:r>
                    <a:r>
                      <a:rPr lang="ru-RU" baseline="0" dirty="0" smtClean="0"/>
                      <a:t> и и</a:t>
                    </a:r>
                    <a:r>
                      <a:rPr lang="ru-RU" dirty="0" smtClean="0"/>
                      <a:t>ные</a:t>
                    </a:r>
                    <a:r>
                      <a:rPr lang="ru-RU" baseline="0" dirty="0" smtClean="0"/>
                      <a:t> </a:t>
                    </a:r>
                    <a:r>
                      <a:rPr lang="ru-RU" baseline="0" dirty="0"/>
                      <a:t>межбюджетные </a:t>
                    </a:r>
                    <a:r>
                      <a:rPr lang="ru-RU" baseline="0" dirty="0" smtClean="0"/>
                      <a:t>трансферты </a:t>
                    </a:r>
                    <a:r>
                      <a:rPr lang="ru-RU" baseline="0" dirty="0"/>
                      <a:t>2 </a:t>
                    </a:r>
                    <a:r>
                      <a:rPr lang="ru-RU" baseline="0" dirty="0" smtClean="0"/>
                      <a:t>200 </a:t>
                    </a:r>
                    <a:r>
                      <a:rPr lang="ru-RU" baseline="0" dirty="0"/>
                      <a:t>000,00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4306166664789219"/>
                  <c:y val="-3.157279253136836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Налоговые</a:t>
                    </a:r>
                    <a:r>
                      <a:rPr lang="ru-RU" baseline="0" dirty="0" smtClean="0"/>
                      <a:t> доходы</a:t>
                    </a:r>
                    <a:r>
                      <a:rPr lang="ru-RU" dirty="0" smtClean="0"/>
                      <a:t>;</a:t>
                    </a:r>
                    <a:endParaRPr lang="ru-RU" dirty="0"/>
                  </a:p>
                  <a:p>
                    <a:r>
                      <a:rPr lang="ru-RU" dirty="0"/>
                      <a:t> </a:t>
                    </a:r>
                    <a:r>
                      <a:rPr lang="ru-RU" dirty="0" smtClean="0"/>
                      <a:t>110</a:t>
                    </a:r>
                    <a:r>
                      <a:rPr lang="ru-RU" baseline="0" dirty="0" smtClean="0"/>
                      <a:t> 654 000</a:t>
                    </a:r>
                    <a:r>
                      <a:rPr lang="ru-RU" dirty="0" smtClean="0"/>
                      <a:t>,00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2882295292487578"/>
                  <c:y val="-2.9560652744493893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Субвенции; </a:t>
                    </a:r>
                  </a:p>
                  <a:p>
                    <a:r>
                      <a:rPr lang="ru-RU"/>
                      <a:t>24</a:t>
                    </a:r>
                    <a:r>
                      <a:rPr lang="ru-RU" baseline="0"/>
                      <a:t> 066 112,79</a:t>
                    </a:r>
                    <a:endParaRPr lang="ru-RU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8669527896995708E-2"/>
                  <c:y val="-0.16534976606185098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Иные межбюджетные трансферты</a:t>
                    </a:r>
                  </a:p>
                  <a:p>
                    <a:r>
                      <a:rPr lang="ru-RU"/>
                      <a:t>34</a:t>
                    </a:r>
                    <a:r>
                      <a:rPr lang="ru-RU" baseline="0"/>
                      <a:t> 066 821</a:t>
                    </a:r>
                    <a:endParaRPr lang="ru-RU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Лист1!$I$30:$I$33</c:f>
              <c:strCache>
                <c:ptCount val="4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Лист1!$J$30:$J$33</c:f>
              <c:numCache>
                <c:formatCode>#,##0.00</c:formatCode>
                <c:ptCount val="4"/>
                <c:pt idx="0">
                  <c:v>76810300</c:v>
                </c:pt>
                <c:pt idx="1">
                  <c:v>10316500</c:v>
                </c:pt>
                <c:pt idx="2">
                  <c:v>13775572.060000001</c:v>
                </c:pt>
                <c:pt idx="3">
                  <c:v>2500000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F99D9F-5345-4F56-B7B6-DFAFD493BBBB}" type="doc">
      <dgm:prSet loTypeId="urn:microsoft.com/office/officeart/2008/layout/AlternatingHexagons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91E0747-8D6A-4BF3-B648-BB366D18D6A6}">
      <dgm:prSet phldrT="[Текст]"/>
      <dgm:spPr>
        <a:xfrm rot="5400000">
          <a:off x="386871" y="709574"/>
          <a:ext cx="1524000" cy="1325880"/>
        </a:xfrm>
        <a:prstGeom prst="hexagon">
          <a:avLst>
            <a:gd name="adj" fmla="val 25000"/>
            <a:gd name="vf" fmla="val 11547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Доходы </a:t>
          </a:r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            153 054 124,46 </a:t>
          </a:r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руб.</a:t>
          </a:r>
        </a:p>
      </dgm:t>
    </dgm:pt>
    <dgm:pt modelId="{63C46443-9520-4EB1-BDA8-1DC2CF840A09}" type="parTrans" cxnId="{88E74DF7-E518-46EB-AED0-E8F3FB38D0CF}">
      <dgm:prSet/>
      <dgm:spPr/>
      <dgm:t>
        <a:bodyPr/>
        <a:lstStyle/>
        <a:p>
          <a:endParaRPr lang="ru-RU"/>
        </a:p>
      </dgm:t>
    </dgm:pt>
    <dgm:pt modelId="{9285F031-D877-456F-AE7C-F91E2782D3DD}" type="sibTrans" cxnId="{88E74DF7-E518-46EB-AED0-E8F3FB38D0CF}">
      <dgm:prSet/>
      <dgm:spPr>
        <a:xfrm rot="16200000" flipH="1">
          <a:off x="459863" y="2888735"/>
          <a:ext cx="152400" cy="51828"/>
        </a:xfrm>
        <a:prstGeom prst="hexagon">
          <a:avLst>
            <a:gd name="adj" fmla="val 25000"/>
            <a:gd name="vf" fmla="val 11547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AA91CE9-F4B3-40FD-A2CA-DB5600849402}">
      <dgm:prSet phldrT="[Текст]"/>
      <dgm:spPr>
        <a:xfrm>
          <a:off x="1375775" y="66675"/>
          <a:ext cx="995945" cy="800100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2026 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год</a:t>
          </a:r>
        </a:p>
      </dgm:t>
    </dgm:pt>
    <dgm:pt modelId="{5C466187-1750-4100-8B5B-C09DD3165435}" type="parTrans" cxnId="{46687D36-0E1C-4AA3-8957-C93BAC401EFC}">
      <dgm:prSet/>
      <dgm:spPr/>
      <dgm:t>
        <a:bodyPr/>
        <a:lstStyle/>
        <a:p>
          <a:endParaRPr lang="ru-RU"/>
        </a:p>
      </dgm:t>
    </dgm:pt>
    <dgm:pt modelId="{8478DF15-C7F3-4635-B6BD-330909EC9B5F}" type="sibTrans" cxnId="{46687D36-0E1C-4AA3-8957-C93BAC401EFC}">
      <dgm:prSet/>
      <dgm:spPr/>
      <dgm:t>
        <a:bodyPr/>
        <a:lstStyle/>
        <a:p>
          <a:endParaRPr lang="ru-RU"/>
        </a:p>
      </dgm:t>
    </dgm:pt>
    <dgm:pt modelId="{46C72378-761E-426B-9B4A-DA548C45F410}">
      <dgm:prSet phldrT="[Текст]"/>
      <dgm:spPr>
        <a:xfrm rot="5400000">
          <a:off x="1754133" y="707745"/>
          <a:ext cx="1524000" cy="1325880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Расходы</a:t>
          </a:r>
        </a:p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153 054 124,46руб.</a:t>
          </a:r>
          <a:endParaRPr lang="ru-RU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A6466C3-2049-4BF7-B3FD-580B3C9F8F09}" type="parTrans" cxnId="{83608BC1-0F32-4802-A32D-A533806D2E25}">
      <dgm:prSet/>
      <dgm:spPr/>
      <dgm:t>
        <a:bodyPr/>
        <a:lstStyle/>
        <a:p>
          <a:endParaRPr lang="ru-RU"/>
        </a:p>
      </dgm:t>
    </dgm:pt>
    <dgm:pt modelId="{1BA14E16-AF31-4845-BCF4-6ECE60B2A168}" type="sibTrans" cxnId="{83608BC1-0F32-4802-A32D-A533806D2E25}">
      <dgm:prSet/>
      <dgm:spPr>
        <a:xfrm rot="5400000">
          <a:off x="3766184" y="2224127"/>
          <a:ext cx="58978" cy="45716"/>
        </a:xfrm>
        <a:prstGeom prst="hexagon">
          <a:avLst>
            <a:gd name="adj" fmla="val 25000"/>
            <a:gd name="vf" fmla="val 11547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D2C9110-FD66-453C-829F-58ACD0ADC962}">
      <dgm:prSet phldrT="[Текст]"/>
      <dgm:spPr>
        <a:xfrm>
          <a:off x="857244" y="2037432"/>
          <a:ext cx="1645920" cy="914400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Дефицит 0,0 руб.</a:t>
          </a:r>
        </a:p>
      </dgm:t>
    </dgm:pt>
    <dgm:pt modelId="{C4131734-0EDB-45D5-BCDC-AE9EDCC9041D}" type="parTrans" cxnId="{A260B25E-50CF-4CC4-BFE4-5401BEA3AA50}">
      <dgm:prSet/>
      <dgm:spPr/>
      <dgm:t>
        <a:bodyPr/>
        <a:lstStyle/>
        <a:p>
          <a:endParaRPr lang="ru-RU"/>
        </a:p>
      </dgm:t>
    </dgm:pt>
    <dgm:pt modelId="{8377D051-BC62-46F1-87EE-9DE02D56D3A1}" type="sibTrans" cxnId="{A260B25E-50CF-4CC4-BFE4-5401BEA3AA50}">
      <dgm:prSet/>
      <dgm:spPr/>
      <dgm:t>
        <a:bodyPr/>
        <a:lstStyle/>
        <a:p>
          <a:endParaRPr lang="ru-RU"/>
        </a:p>
      </dgm:t>
    </dgm:pt>
    <dgm:pt modelId="{7976A730-A0C8-4972-85DB-6D8FE7375609}" type="pres">
      <dgm:prSet presAssocID="{69F99D9F-5345-4F56-B7B6-DFAFD493BBB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E283EFF-7214-47AC-914B-1C0EABCA43A9}" type="pres">
      <dgm:prSet presAssocID="{591E0747-8D6A-4BF3-B648-BB366D18D6A6}" presName="composite" presStyleCnt="0"/>
      <dgm:spPr/>
    </dgm:pt>
    <dgm:pt modelId="{9F6E001F-48DA-4E3B-847F-1B6C7C86889E}" type="pres">
      <dgm:prSet presAssocID="{591E0747-8D6A-4BF3-B648-BB366D18D6A6}" presName="Parent1" presStyleLbl="node1" presStyleIdx="0" presStyleCnt="4" custScaleX="145244" custLinFactX="-45833" custLinFactNeighborX="-100000" custLinFactNeighborY="275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8A574-50DB-45BF-811E-7630E7068F29}" type="pres">
      <dgm:prSet presAssocID="{591E0747-8D6A-4BF3-B648-BB366D18D6A6}" presName="Childtext1" presStyleLbl="revTx" presStyleIdx="0" presStyleCnt="2" custScaleX="58558" custScaleY="87500" custLinFactX="-40027" custLinFactNeighborX="-100000" custLinFactNeighborY="-402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DEEAD-85F1-47C8-82E4-819D7ED22D29}" type="pres">
      <dgm:prSet presAssocID="{591E0747-8D6A-4BF3-B648-BB366D18D6A6}" presName="BalanceSpacing" presStyleCnt="0"/>
      <dgm:spPr/>
    </dgm:pt>
    <dgm:pt modelId="{87579794-1334-43A1-9FC4-02631A911E06}" type="pres">
      <dgm:prSet presAssocID="{591E0747-8D6A-4BF3-B648-BB366D18D6A6}" presName="BalanceSpacing1" presStyleCnt="0"/>
      <dgm:spPr/>
    </dgm:pt>
    <dgm:pt modelId="{0CA705A6-D8F2-4515-9D8F-8B337F2C8067}" type="pres">
      <dgm:prSet presAssocID="{9285F031-D877-456F-AE7C-F91E2782D3DD}" presName="Accent1Text" presStyleLbl="node1" presStyleIdx="1" presStyleCnt="4" custFlipHor="1" custScaleX="3909" custScaleY="10000" custLinFactNeighborX="5013" custLinFactNeighborY="-23921"/>
      <dgm:spPr/>
      <dgm:t>
        <a:bodyPr/>
        <a:lstStyle/>
        <a:p>
          <a:endParaRPr lang="ru-RU"/>
        </a:p>
      </dgm:t>
    </dgm:pt>
    <dgm:pt modelId="{00A2106B-862E-41A2-BFF8-C53EC29CE35B}" type="pres">
      <dgm:prSet presAssocID="{9285F031-D877-456F-AE7C-F91E2782D3DD}" presName="spaceBetweenRectangles" presStyleCnt="0"/>
      <dgm:spPr/>
    </dgm:pt>
    <dgm:pt modelId="{B7063195-9A52-473F-BB55-D9DCE5652A1A}" type="pres">
      <dgm:prSet presAssocID="{46C72378-761E-426B-9B4A-DA548C45F410}" presName="composite" presStyleCnt="0"/>
      <dgm:spPr/>
    </dgm:pt>
    <dgm:pt modelId="{CF7ECF3A-5835-4DF1-B4CD-FB17F359E289}" type="pres">
      <dgm:prSet presAssocID="{46C72378-761E-426B-9B4A-DA548C45F410}" presName="Parent1" presStyleLbl="node1" presStyleIdx="2" presStyleCnt="4" custScaleX="154072" custLinFactNeighborX="60849" custLinFactNeighborY="-595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A0CED-DADB-413F-9D65-D3D88EEF5C6B}" type="pres">
      <dgm:prSet presAssocID="{46C72378-761E-426B-9B4A-DA548C45F410}" presName="Childtext1" presStyleLbl="revTx" presStyleIdx="1" presStyleCnt="2" custLinFactNeighborX="74912" custLinFactNeighborY="382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1D1453-E509-4587-B590-04802B1E2D34}" type="pres">
      <dgm:prSet presAssocID="{46C72378-761E-426B-9B4A-DA548C45F410}" presName="BalanceSpacing" presStyleCnt="0"/>
      <dgm:spPr/>
    </dgm:pt>
    <dgm:pt modelId="{5E559648-8CBC-4E68-AB96-1D254ADCC8B3}" type="pres">
      <dgm:prSet presAssocID="{46C72378-761E-426B-9B4A-DA548C45F410}" presName="BalanceSpacing1" presStyleCnt="0"/>
      <dgm:spPr/>
    </dgm:pt>
    <dgm:pt modelId="{165AC6F7-C62B-40E2-824E-5CCFB9FD7C97}" type="pres">
      <dgm:prSet presAssocID="{1BA14E16-AF31-4845-BCF4-6ECE60B2A168}" presName="Accent1Text" presStyleLbl="node1" presStyleIdx="3" presStyleCnt="4" custFlipVert="1" custFlipHor="1" custScaleX="3134" custScaleY="3007" custLinFactX="-100000" custLinFactNeighborX="-102034" custLinFactNeighborY="22096"/>
      <dgm:spPr/>
      <dgm:t>
        <a:bodyPr/>
        <a:lstStyle/>
        <a:p>
          <a:endParaRPr lang="ru-RU"/>
        </a:p>
      </dgm:t>
    </dgm:pt>
  </dgm:ptLst>
  <dgm:cxnLst>
    <dgm:cxn modelId="{6C9E7B5B-9E2F-4977-9C85-8D6B6B3CF290}" type="presOf" srcId="{9285F031-D877-456F-AE7C-F91E2782D3DD}" destId="{0CA705A6-D8F2-4515-9D8F-8B337F2C8067}" srcOrd="0" destOrd="0" presId="urn:microsoft.com/office/officeart/2008/layout/AlternatingHexagons"/>
    <dgm:cxn modelId="{46687D36-0E1C-4AA3-8957-C93BAC401EFC}" srcId="{591E0747-8D6A-4BF3-B648-BB366D18D6A6}" destId="{AAA91CE9-F4B3-40FD-A2CA-DB5600849402}" srcOrd="0" destOrd="0" parTransId="{5C466187-1750-4100-8B5B-C09DD3165435}" sibTransId="{8478DF15-C7F3-4635-B6BD-330909EC9B5F}"/>
    <dgm:cxn modelId="{235B601D-1A49-42AC-BD3D-510466604A97}" type="presOf" srcId="{46C72378-761E-426B-9B4A-DA548C45F410}" destId="{CF7ECF3A-5835-4DF1-B4CD-FB17F359E289}" srcOrd="0" destOrd="0" presId="urn:microsoft.com/office/officeart/2008/layout/AlternatingHexagons"/>
    <dgm:cxn modelId="{D94ECF58-EC20-4F2A-89AC-E21EBF51DCBA}" type="presOf" srcId="{69F99D9F-5345-4F56-B7B6-DFAFD493BBBB}" destId="{7976A730-A0C8-4972-85DB-6D8FE7375609}" srcOrd="0" destOrd="0" presId="urn:microsoft.com/office/officeart/2008/layout/AlternatingHexagons"/>
    <dgm:cxn modelId="{88E74DF7-E518-46EB-AED0-E8F3FB38D0CF}" srcId="{69F99D9F-5345-4F56-B7B6-DFAFD493BBBB}" destId="{591E0747-8D6A-4BF3-B648-BB366D18D6A6}" srcOrd="0" destOrd="0" parTransId="{63C46443-9520-4EB1-BDA8-1DC2CF840A09}" sibTransId="{9285F031-D877-456F-AE7C-F91E2782D3DD}"/>
    <dgm:cxn modelId="{067D54CE-4EBE-4CBB-8D61-E680EC3BE017}" type="presOf" srcId="{AAA91CE9-F4B3-40FD-A2CA-DB5600849402}" destId="{E1E8A574-50DB-45BF-811E-7630E7068F29}" srcOrd="0" destOrd="0" presId="urn:microsoft.com/office/officeart/2008/layout/AlternatingHexagons"/>
    <dgm:cxn modelId="{DF76DF37-0329-4F53-8961-CF8AD01A3655}" type="presOf" srcId="{1BA14E16-AF31-4845-BCF4-6ECE60B2A168}" destId="{165AC6F7-C62B-40E2-824E-5CCFB9FD7C97}" srcOrd="0" destOrd="0" presId="urn:microsoft.com/office/officeart/2008/layout/AlternatingHexagons"/>
    <dgm:cxn modelId="{7C6B3D12-7475-476A-858E-EF4FB07D3C95}" type="presOf" srcId="{591E0747-8D6A-4BF3-B648-BB366D18D6A6}" destId="{9F6E001F-48DA-4E3B-847F-1B6C7C86889E}" srcOrd="0" destOrd="0" presId="urn:microsoft.com/office/officeart/2008/layout/AlternatingHexagons"/>
    <dgm:cxn modelId="{83608BC1-0F32-4802-A32D-A533806D2E25}" srcId="{69F99D9F-5345-4F56-B7B6-DFAFD493BBBB}" destId="{46C72378-761E-426B-9B4A-DA548C45F410}" srcOrd="1" destOrd="0" parTransId="{9A6466C3-2049-4BF7-B3FD-580B3C9F8F09}" sibTransId="{1BA14E16-AF31-4845-BCF4-6ECE60B2A168}"/>
    <dgm:cxn modelId="{A260B25E-50CF-4CC4-BFE4-5401BEA3AA50}" srcId="{46C72378-761E-426B-9B4A-DA548C45F410}" destId="{ED2C9110-FD66-453C-829F-58ACD0ADC962}" srcOrd="0" destOrd="0" parTransId="{C4131734-0EDB-45D5-BCDC-AE9EDCC9041D}" sibTransId="{8377D051-BC62-46F1-87EE-9DE02D56D3A1}"/>
    <dgm:cxn modelId="{197654BC-D041-4870-97A0-3807335B90E0}" type="presOf" srcId="{ED2C9110-FD66-453C-829F-58ACD0ADC962}" destId="{5CFA0CED-DADB-413F-9D65-D3D88EEF5C6B}" srcOrd="0" destOrd="0" presId="urn:microsoft.com/office/officeart/2008/layout/AlternatingHexagons"/>
    <dgm:cxn modelId="{5F5331C9-2887-45CC-B50A-3784CB888D86}" type="presParOf" srcId="{7976A730-A0C8-4972-85DB-6D8FE7375609}" destId="{6E283EFF-7214-47AC-914B-1C0EABCA43A9}" srcOrd="0" destOrd="0" presId="urn:microsoft.com/office/officeart/2008/layout/AlternatingHexagons"/>
    <dgm:cxn modelId="{533D594E-4E93-408D-A702-29447BA04A38}" type="presParOf" srcId="{6E283EFF-7214-47AC-914B-1C0EABCA43A9}" destId="{9F6E001F-48DA-4E3B-847F-1B6C7C86889E}" srcOrd="0" destOrd="0" presId="urn:microsoft.com/office/officeart/2008/layout/AlternatingHexagons"/>
    <dgm:cxn modelId="{1D016544-E2CD-4B85-B9EB-A48A9F31A295}" type="presParOf" srcId="{6E283EFF-7214-47AC-914B-1C0EABCA43A9}" destId="{E1E8A574-50DB-45BF-811E-7630E7068F29}" srcOrd="1" destOrd="0" presId="urn:microsoft.com/office/officeart/2008/layout/AlternatingHexagons"/>
    <dgm:cxn modelId="{41DA0738-761C-4EF7-9DCE-2FADFA261C36}" type="presParOf" srcId="{6E283EFF-7214-47AC-914B-1C0EABCA43A9}" destId="{B9FDEEAD-85F1-47C8-82E4-819D7ED22D29}" srcOrd="2" destOrd="0" presId="urn:microsoft.com/office/officeart/2008/layout/AlternatingHexagons"/>
    <dgm:cxn modelId="{0F1D715D-EBED-42D3-A745-61298993F825}" type="presParOf" srcId="{6E283EFF-7214-47AC-914B-1C0EABCA43A9}" destId="{87579794-1334-43A1-9FC4-02631A911E06}" srcOrd="3" destOrd="0" presId="urn:microsoft.com/office/officeart/2008/layout/AlternatingHexagons"/>
    <dgm:cxn modelId="{09368BFA-05AD-4658-B5C7-4CA2AF370378}" type="presParOf" srcId="{6E283EFF-7214-47AC-914B-1C0EABCA43A9}" destId="{0CA705A6-D8F2-4515-9D8F-8B337F2C8067}" srcOrd="4" destOrd="0" presId="urn:microsoft.com/office/officeart/2008/layout/AlternatingHexagons"/>
    <dgm:cxn modelId="{2AEE3D19-870F-417B-BB9B-11E8E9F9553B}" type="presParOf" srcId="{7976A730-A0C8-4972-85DB-6D8FE7375609}" destId="{00A2106B-862E-41A2-BFF8-C53EC29CE35B}" srcOrd="1" destOrd="0" presId="urn:microsoft.com/office/officeart/2008/layout/AlternatingHexagons"/>
    <dgm:cxn modelId="{99A09766-CB0F-42F5-95E8-E33F2909D7C7}" type="presParOf" srcId="{7976A730-A0C8-4972-85DB-6D8FE7375609}" destId="{B7063195-9A52-473F-BB55-D9DCE5652A1A}" srcOrd="2" destOrd="0" presId="urn:microsoft.com/office/officeart/2008/layout/AlternatingHexagons"/>
    <dgm:cxn modelId="{D77220AB-6E7B-4CEA-88EA-998425524BE6}" type="presParOf" srcId="{B7063195-9A52-473F-BB55-D9DCE5652A1A}" destId="{CF7ECF3A-5835-4DF1-B4CD-FB17F359E289}" srcOrd="0" destOrd="0" presId="urn:microsoft.com/office/officeart/2008/layout/AlternatingHexagons"/>
    <dgm:cxn modelId="{363F31E0-005A-4EE1-BB3E-7540B7AAD6EB}" type="presParOf" srcId="{B7063195-9A52-473F-BB55-D9DCE5652A1A}" destId="{5CFA0CED-DADB-413F-9D65-D3D88EEF5C6B}" srcOrd="1" destOrd="0" presId="urn:microsoft.com/office/officeart/2008/layout/AlternatingHexagons"/>
    <dgm:cxn modelId="{4D21E181-7F2D-4973-800F-2101383942D9}" type="presParOf" srcId="{B7063195-9A52-473F-BB55-D9DCE5652A1A}" destId="{561D1453-E509-4587-B590-04802B1E2D34}" srcOrd="2" destOrd="0" presId="urn:microsoft.com/office/officeart/2008/layout/AlternatingHexagons"/>
    <dgm:cxn modelId="{3C0EFECF-9BAD-43A1-9EBD-AF01F75F3E95}" type="presParOf" srcId="{B7063195-9A52-473F-BB55-D9DCE5652A1A}" destId="{5E559648-8CBC-4E68-AB96-1D254ADCC8B3}" srcOrd="3" destOrd="0" presId="urn:microsoft.com/office/officeart/2008/layout/AlternatingHexagons"/>
    <dgm:cxn modelId="{631C27F6-7E62-4610-A599-30E9E5241A76}" type="presParOf" srcId="{B7063195-9A52-473F-BB55-D9DCE5652A1A}" destId="{165AC6F7-C62B-40E2-824E-5CCFB9FD7C9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F99D9F-5345-4F56-B7B6-DFAFD493BBBB}" type="doc">
      <dgm:prSet loTypeId="urn:microsoft.com/office/officeart/2008/layout/AlternatingHexagons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91E0747-8D6A-4BF3-B648-BB366D18D6A6}">
      <dgm:prSet phldrT="[Текст]"/>
      <dgm:spPr>
        <a:xfrm rot="5400000">
          <a:off x="386871" y="709574"/>
          <a:ext cx="1524000" cy="1325880"/>
        </a:xfrm>
        <a:prstGeom prst="hexagon">
          <a:avLst>
            <a:gd name="adj" fmla="val 25000"/>
            <a:gd name="vf" fmla="val 11547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Доходы </a:t>
          </a:r>
          <a:endParaRPr lang="ru-RU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r>
            <a:rPr lang="ru-RU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156 404 242,02 </a:t>
          </a:r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руб</a:t>
          </a:r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</a:p>
      </dgm:t>
    </dgm:pt>
    <dgm:pt modelId="{63C46443-9520-4EB1-BDA8-1DC2CF840A09}" type="parTrans" cxnId="{88E74DF7-E518-46EB-AED0-E8F3FB38D0CF}">
      <dgm:prSet/>
      <dgm:spPr/>
      <dgm:t>
        <a:bodyPr/>
        <a:lstStyle/>
        <a:p>
          <a:endParaRPr lang="ru-RU"/>
        </a:p>
      </dgm:t>
    </dgm:pt>
    <dgm:pt modelId="{9285F031-D877-456F-AE7C-F91E2782D3DD}" type="sibTrans" cxnId="{88E74DF7-E518-46EB-AED0-E8F3FB38D0CF}">
      <dgm:prSet/>
      <dgm:spPr>
        <a:xfrm rot="16200000" flipH="1">
          <a:off x="1269485" y="421760"/>
          <a:ext cx="152400" cy="51828"/>
        </a:xfrm>
        <a:prstGeom prst="hexagon">
          <a:avLst>
            <a:gd name="adj" fmla="val 25000"/>
            <a:gd name="vf" fmla="val 11547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AA91CE9-F4B3-40FD-A2CA-DB5600849402}">
      <dgm:prSet phldrT="[Текст]"/>
      <dgm:spPr>
        <a:xfrm>
          <a:off x="1375775" y="66675"/>
          <a:ext cx="995945" cy="800100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2027 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год</a:t>
          </a:r>
        </a:p>
      </dgm:t>
    </dgm:pt>
    <dgm:pt modelId="{5C466187-1750-4100-8B5B-C09DD3165435}" type="parTrans" cxnId="{46687D36-0E1C-4AA3-8957-C93BAC401EFC}">
      <dgm:prSet/>
      <dgm:spPr/>
      <dgm:t>
        <a:bodyPr/>
        <a:lstStyle/>
        <a:p>
          <a:endParaRPr lang="ru-RU"/>
        </a:p>
      </dgm:t>
    </dgm:pt>
    <dgm:pt modelId="{8478DF15-C7F3-4635-B6BD-330909EC9B5F}" type="sibTrans" cxnId="{46687D36-0E1C-4AA3-8957-C93BAC401EFC}">
      <dgm:prSet/>
      <dgm:spPr/>
      <dgm:t>
        <a:bodyPr/>
        <a:lstStyle/>
        <a:p>
          <a:endParaRPr lang="ru-RU"/>
        </a:p>
      </dgm:t>
    </dgm:pt>
    <dgm:pt modelId="{46C72378-761E-426B-9B4A-DA548C45F410}">
      <dgm:prSet phldrT="[Текст]"/>
      <dgm:spPr>
        <a:xfrm rot="5400000">
          <a:off x="1754133" y="707745"/>
          <a:ext cx="1524000" cy="1325880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Расходы </a:t>
          </a:r>
          <a:endParaRPr lang="ru-RU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r>
            <a:rPr lang="ru-RU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156 404 242,02 руб</a:t>
          </a:r>
          <a:r>
            <a:rPr lang="ru-RU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</a:p>
      </dgm:t>
    </dgm:pt>
    <dgm:pt modelId="{9A6466C3-2049-4BF7-B3FD-580B3C9F8F09}" type="parTrans" cxnId="{83608BC1-0F32-4802-A32D-A533806D2E25}">
      <dgm:prSet/>
      <dgm:spPr/>
      <dgm:t>
        <a:bodyPr/>
        <a:lstStyle/>
        <a:p>
          <a:endParaRPr lang="ru-RU"/>
        </a:p>
      </dgm:t>
    </dgm:pt>
    <dgm:pt modelId="{1BA14E16-AF31-4845-BCF4-6ECE60B2A168}" type="sibTrans" cxnId="{83608BC1-0F32-4802-A32D-A533806D2E25}">
      <dgm:prSet/>
      <dgm:spPr>
        <a:xfrm rot="5400000">
          <a:off x="1080137" y="2471777"/>
          <a:ext cx="58978" cy="45716"/>
        </a:xfrm>
        <a:prstGeom prst="hexagon">
          <a:avLst>
            <a:gd name="adj" fmla="val 25000"/>
            <a:gd name="vf" fmla="val 11547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D2C9110-FD66-453C-829F-58ACD0ADC962}">
      <dgm:prSet phldrT="[Текст]"/>
      <dgm:spPr>
        <a:xfrm>
          <a:off x="857244" y="2037432"/>
          <a:ext cx="1645920" cy="914400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Дефицит 0,0 руб.</a:t>
          </a:r>
        </a:p>
      </dgm:t>
    </dgm:pt>
    <dgm:pt modelId="{C4131734-0EDB-45D5-BCDC-AE9EDCC9041D}" type="parTrans" cxnId="{A260B25E-50CF-4CC4-BFE4-5401BEA3AA50}">
      <dgm:prSet/>
      <dgm:spPr/>
      <dgm:t>
        <a:bodyPr/>
        <a:lstStyle/>
        <a:p>
          <a:endParaRPr lang="ru-RU"/>
        </a:p>
      </dgm:t>
    </dgm:pt>
    <dgm:pt modelId="{8377D051-BC62-46F1-87EE-9DE02D56D3A1}" type="sibTrans" cxnId="{A260B25E-50CF-4CC4-BFE4-5401BEA3AA50}">
      <dgm:prSet/>
      <dgm:spPr/>
      <dgm:t>
        <a:bodyPr/>
        <a:lstStyle/>
        <a:p>
          <a:endParaRPr lang="ru-RU"/>
        </a:p>
      </dgm:t>
    </dgm:pt>
    <dgm:pt modelId="{7976A730-A0C8-4972-85DB-6D8FE7375609}" type="pres">
      <dgm:prSet presAssocID="{69F99D9F-5345-4F56-B7B6-DFAFD493BBB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E283EFF-7214-47AC-914B-1C0EABCA43A9}" type="pres">
      <dgm:prSet presAssocID="{591E0747-8D6A-4BF3-B648-BB366D18D6A6}" presName="composite" presStyleCnt="0"/>
      <dgm:spPr/>
    </dgm:pt>
    <dgm:pt modelId="{9F6E001F-48DA-4E3B-847F-1B6C7C86889E}" type="pres">
      <dgm:prSet presAssocID="{591E0747-8D6A-4BF3-B648-BB366D18D6A6}" presName="Parent1" presStyleLbl="node1" presStyleIdx="0" presStyleCnt="4" custScaleX="160698" custLinFactX="-45833" custLinFactNeighborX="-100000" custLinFactNeighborY="280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8A574-50DB-45BF-811E-7630E7068F29}" type="pres">
      <dgm:prSet presAssocID="{591E0747-8D6A-4BF3-B648-BB366D18D6A6}" presName="Childtext1" presStyleLbl="revTx" presStyleIdx="0" presStyleCnt="2" custScaleX="58558" custScaleY="87500" custLinFactX="-36921" custLinFactNeighborX="-100000" custLinFactNeighborY="-400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DEEAD-85F1-47C8-82E4-819D7ED22D29}" type="pres">
      <dgm:prSet presAssocID="{591E0747-8D6A-4BF3-B648-BB366D18D6A6}" presName="BalanceSpacing" presStyleCnt="0"/>
      <dgm:spPr/>
    </dgm:pt>
    <dgm:pt modelId="{87579794-1334-43A1-9FC4-02631A911E06}" type="pres">
      <dgm:prSet presAssocID="{591E0747-8D6A-4BF3-B648-BB366D18D6A6}" presName="BalanceSpacing1" presStyleCnt="0"/>
      <dgm:spPr/>
    </dgm:pt>
    <dgm:pt modelId="{0CA705A6-D8F2-4515-9D8F-8B337F2C8067}" type="pres">
      <dgm:prSet presAssocID="{9285F031-D877-456F-AE7C-F91E2782D3DD}" presName="Accent1Text" presStyleLbl="node1" presStyleIdx="1" presStyleCnt="4" custFlipHor="1" custScaleX="3909" custScaleY="10000" custLinFactNeighborX="3085" custLinFactNeighborY="-26396"/>
      <dgm:spPr/>
      <dgm:t>
        <a:bodyPr/>
        <a:lstStyle/>
        <a:p>
          <a:endParaRPr lang="ru-RU"/>
        </a:p>
      </dgm:t>
    </dgm:pt>
    <dgm:pt modelId="{00A2106B-862E-41A2-BFF8-C53EC29CE35B}" type="pres">
      <dgm:prSet presAssocID="{9285F031-D877-456F-AE7C-F91E2782D3DD}" presName="spaceBetweenRectangles" presStyleCnt="0"/>
      <dgm:spPr/>
    </dgm:pt>
    <dgm:pt modelId="{B7063195-9A52-473F-BB55-D9DCE5652A1A}" type="pres">
      <dgm:prSet presAssocID="{46C72378-761E-426B-9B4A-DA548C45F410}" presName="composite" presStyleCnt="0"/>
      <dgm:spPr/>
    </dgm:pt>
    <dgm:pt modelId="{CF7ECF3A-5835-4DF1-B4CD-FB17F359E289}" type="pres">
      <dgm:prSet presAssocID="{46C72378-761E-426B-9B4A-DA548C45F410}" presName="Parent1" presStyleLbl="node1" presStyleIdx="2" presStyleCnt="4" custScaleX="164543" custScaleY="100001" custLinFactNeighborX="72996" custLinFactNeighborY="-5683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A0CED-DADB-413F-9D65-D3D88EEF5C6B}" type="pres">
      <dgm:prSet presAssocID="{46C72378-761E-426B-9B4A-DA548C45F410}" presName="Childtext1" presStyleLbl="revTx" presStyleIdx="1" presStyleCnt="2" custLinFactNeighborX="83714" custLinFactNeighborY="292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1D1453-E509-4587-B590-04802B1E2D34}" type="pres">
      <dgm:prSet presAssocID="{46C72378-761E-426B-9B4A-DA548C45F410}" presName="BalanceSpacing" presStyleCnt="0"/>
      <dgm:spPr/>
    </dgm:pt>
    <dgm:pt modelId="{5E559648-8CBC-4E68-AB96-1D254ADCC8B3}" type="pres">
      <dgm:prSet presAssocID="{46C72378-761E-426B-9B4A-DA548C45F410}" presName="BalanceSpacing1" presStyleCnt="0"/>
      <dgm:spPr/>
    </dgm:pt>
    <dgm:pt modelId="{165AC6F7-C62B-40E2-824E-5CCFB9FD7C97}" type="pres">
      <dgm:prSet presAssocID="{1BA14E16-AF31-4845-BCF4-6ECE60B2A168}" presName="Accent1Text" presStyleLbl="node1" presStyleIdx="3" presStyleCnt="4" custFlipVert="0" custFlipHor="0" custScaleX="3448" custScaleY="3870" custLinFactX="-100000" custLinFactNeighborX="-102586" custLinFactNeighborY="16250"/>
      <dgm:spPr/>
      <dgm:t>
        <a:bodyPr/>
        <a:lstStyle/>
        <a:p>
          <a:endParaRPr lang="ru-RU"/>
        </a:p>
      </dgm:t>
    </dgm:pt>
  </dgm:ptLst>
  <dgm:cxnLst>
    <dgm:cxn modelId="{F822A0EC-8005-4F8B-BD64-3D16298E3FBC}" type="presOf" srcId="{AAA91CE9-F4B3-40FD-A2CA-DB5600849402}" destId="{E1E8A574-50DB-45BF-811E-7630E7068F29}" srcOrd="0" destOrd="0" presId="urn:microsoft.com/office/officeart/2008/layout/AlternatingHexagons"/>
    <dgm:cxn modelId="{46687D36-0E1C-4AA3-8957-C93BAC401EFC}" srcId="{591E0747-8D6A-4BF3-B648-BB366D18D6A6}" destId="{AAA91CE9-F4B3-40FD-A2CA-DB5600849402}" srcOrd="0" destOrd="0" parTransId="{5C466187-1750-4100-8B5B-C09DD3165435}" sibTransId="{8478DF15-C7F3-4635-B6BD-330909EC9B5F}"/>
    <dgm:cxn modelId="{0F94D4D9-89E6-400C-949D-F895046B0492}" type="presOf" srcId="{9285F031-D877-456F-AE7C-F91E2782D3DD}" destId="{0CA705A6-D8F2-4515-9D8F-8B337F2C8067}" srcOrd="0" destOrd="0" presId="urn:microsoft.com/office/officeart/2008/layout/AlternatingHexagons"/>
    <dgm:cxn modelId="{C244A546-5F73-4DB4-98EC-50CE3C49DD46}" type="presOf" srcId="{ED2C9110-FD66-453C-829F-58ACD0ADC962}" destId="{5CFA0CED-DADB-413F-9D65-D3D88EEF5C6B}" srcOrd="0" destOrd="0" presId="urn:microsoft.com/office/officeart/2008/layout/AlternatingHexagons"/>
    <dgm:cxn modelId="{2E51F51E-7DB6-4439-9615-F7D4DA44EB14}" type="presOf" srcId="{46C72378-761E-426B-9B4A-DA548C45F410}" destId="{CF7ECF3A-5835-4DF1-B4CD-FB17F359E289}" srcOrd="0" destOrd="0" presId="urn:microsoft.com/office/officeart/2008/layout/AlternatingHexagons"/>
    <dgm:cxn modelId="{E8076B21-4119-4008-BD7B-1B3EAC552A47}" type="presOf" srcId="{591E0747-8D6A-4BF3-B648-BB366D18D6A6}" destId="{9F6E001F-48DA-4E3B-847F-1B6C7C86889E}" srcOrd="0" destOrd="0" presId="urn:microsoft.com/office/officeart/2008/layout/AlternatingHexagons"/>
    <dgm:cxn modelId="{9274CE8E-B072-4050-BD13-B3BCCB982313}" type="presOf" srcId="{1BA14E16-AF31-4845-BCF4-6ECE60B2A168}" destId="{165AC6F7-C62B-40E2-824E-5CCFB9FD7C97}" srcOrd="0" destOrd="0" presId="urn:microsoft.com/office/officeart/2008/layout/AlternatingHexagons"/>
    <dgm:cxn modelId="{88E74DF7-E518-46EB-AED0-E8F3FB38D0CF}" srcId="{69F99D9F-5345-4F56-B7B6-DFAFD493BBBB}" destId="{591E0747-8D6A-4BF3-B648-BB366D18D6A6}" srcOrd="0" destOrd="0" parTransId="{63C46443-9520-4EB1-BDA8-1DC2CF840A09}" sibTransId="{9285F031-D877-456F-AE7C-F91E2782D3DD}"/>
    <dgm:cxn modelId="{83608BC1-0F32-4802-A32D-A533806D2E25}" srcId="{69F99D9F-5345-4F56-B7B6-DFAFD493BBBB}" destId="{46C72378-761E-426B-9B4A-DA548C45F410}" srcOrd="1" destOrd="0" parTransId="{9A6466C3-2049-4BF7-B3FD-580B3C9F8F09}" sibTransId="{1BA14E16-AF31-4845-BCF4-6ECE60B2A168}"/>
    <dgm:cxn modelId="{3EC85848-F0DB-415F-81BC-36A0F6A6F75D}" type="presOf" srcId="{69F99D9F-5345-4F56-B7B6-DFAFD493BBBB}" destId="{7976A730-A0C8-4972-85DB-6D8FE7375609}" srcOrd="0" destOrd="0" presId="urn:microsoft.com/office/officeart/2008/layout/AlternatingHexagons"/>
    <dgm:cxn modelId="{A260B25E-50CF-4CC4-BFE4-5401BEA3AA50}" srcId="{46C72378-761E-426B-9B4A-DA548C45F410}" destId="{ED2C9110-FD66-453C-829F-58ACD0ADC962}" srcOrd="0" destOrd="0" parTransId="{C4131734-0EDB-45D5-BCDC-AE9EDCC9041D}" sibTransId="{8377D051-BC62-46F1-87EE-9DE02D56D3A1}"/>
    <dgm:cxn modelId="{03157392-0DEF-47E3-A2A4-8DF3BC39F8DA}" type="presParOf" srcId="{7976A730-A0C8-4972-85DB-6D8FE7375609}" destId="{6E283EFF-7214-47AC-914B-1C0EABCA43A9}" srcOrd="0" destOrd="0" presId="urn:microsoft.com/office/officeart/2008/layout/AlternatingHexagons"/>
    <dgm:cxn modelId="{37BADC4D-DE84-40E2-AD94-A20B99D253B4}" type="presParOf" srcId="{6E283EFF-7214-47AC-914B-1C0EABCA43A9}" destId="{9F6E001F-48DA-4E3B-847F-1B6C7C86889E}" srcOrd="0" destOrd="0" presId="urn:microsoft.com/office/officeart/2008/layout/AlternatingHexagons"/>
    <dgm:cxn modelId="{C473FDCB-E315-4A7A-A45F-A379714CCF8B}" type="presParOf" srcId="{6E283EFF-7214-47AC-914B-1C0EABCA43A9}" destId="{E1E8A574-50DB-45BF-811E-7630E7068F29}" srcOrd="1" destOrd="0" presId="urn:microsoft.com/office/officeart/2008/layout/AlternatingHexagons"/>
    <dgm:cxn modelId="{E66781EB-5483-4B20-BEE6-40E4E35822A6}" type="presParOf" srcId="{6E283EFF-7214-47AC-914B-1C0EABCA43A9}" destId="{B9FDEEAD-85F1-47C8-82E4-819D7ED22D29}" srcOrd="2" destOrd="0" presId="urn:microsoft.com/office/officeart/2008/layout/AlternatingHexagons"/>
    <dgm:cxn modelId="{BAE64D40-3971-4E26-9BA9-C8AC5D3ACBA7}" type="presParOf" srcId="{6E283EFF-7214-47AC-914B-1C0EABCA43A9}" destId="{87579794-1334-43A1-9FC4-02631A911E06}" srcOrd="3" destOrd="0" presId="urn:microsoft.com/office/officeart/2008/layout/AlternatingHexagons"/>
    <dgm:cxn modelId="{0EAEB354-710D-41BD-8CDB-2FB763C58B3D}" type="presParOf" srcId="{6E283EFF-7214-47AC-914B-1C0EABCA43A9}" destId="{0CA705A6-D8F2-4515-9D8F-8B337F2C8067}" srcOrd="4" destOrd="0" presId="urn:microsoft.com/office/officeart/2008/layout/AlternatingHexagons"/>
    <dgm:cxn modelId="{E31B263E-FBA1-4A13-A882-A4173A3B7A5D}" type="presParOf" srcId="{7976A730-A0C8-4972-85DB-6D8FE7375609}" destId="{00A2106B-862E-41A2-BFF8-C53EC29CE35B}" srcOrd="1" destOrd="0" presId="urn:microsoft.com/office/officeart/2008/layout/AlternatingHexagons"/>
    <dgm:cxn modelId="{64969770-AABC-4869-9A6F-B6543837668D}" type="presParOf" srcId="{7976A730-A0C8-4972-85DB-6D8FE7375609}" destId="{B7063195-9A52-473F-BB55-D9DCE5652A1A}" srcOrd="2" destOrd="0" presId="urn:microsoft.com/office/officeart/2008/layout/AlternatingHexagons"/>
    <dgm:cxn modelId="{6C896B33-7377-4058-8670-3A7A56CF5D5A}" type="presParOf" srcId="{B7063195-9A52-473F-BB55-D9DCE5652A1A}" destId="{CF7ECF3A-5835-4DF1-B4CD-FB17F359E289}" srcOrd="0" destOrd="0" presId="urn:microsoft.com/office/officeart/2008/layout/AlternatingHexagons"/>
    <dgm:cxn modelId="{D91B4925-5E61-409F-B60E-DC837E60F930}" type="presParOf" srcId="{B7063195-9A52-473F-BB55-D9DCE5652A1A}" destId="{5CFA0CED-DADB-413F-9D65-D3D88EEF5C6B}" srcOrd="1" destOrd="0" presId="urn:microsoft.com/office/officeart/2008/layout/AlternatingHexagons"/>
    <dgm:cxn modelId="{92F23791-AA29-4581-88D6-2DFD5F7B73F6}" type="presParOf" srcId="{B7063195-9A52-473F-BB55-D9DCE5652A1A}" destId="{561D1453-E509-4587-B590-04802B1E2D34}" srcOrd="2" destOrd="0" presId="urn:microsoft.com/office/officeart/2008/layout/AlternatingHexagons"/>
    <dgm:cxn modelId="{DA378504-FF90-4288-8D82-1DCE01A3387D}" type="presParOf" srcId="{B7063195-9A52-473F-BB55-D9DCE5652A1A}" destId="{5E559648-8CBC-4E68-AB96-1D254ADCC8B3}" srcOrd="3" destOrd="0" presId="urn:microsoft.com/office/officeart/2008/layout/AlternatingHexagons"/>
    <dgm:cxn modelId="{F7304ECA-0635-4FAE-A13F-936282088B44}" type="presParOf" srcId="{B7063195-9A52-473F-BB55-D9DCE5652A1A}" destId="{165AC6F7-C62B-40E2-824E-5CCFB9FD7C9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679B9F-EF9F-425F-A402-51A0223984C9}" type="doc">
      <dgm:prSet loTypeId="urn:microsoft.com/office/officeart/2008/layout/VerticalCircleLis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FC79B8B-30B0-4108-AADE-037B9A7D77D9}">
      <dgm:prSet phldrT="[Текст]"/>
      <dgm:spPr>
        <a:xfrm>
          <a:off x="1789152" y="2362640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Культура, кинематография,                                          9 949 687,00 (2,9%)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D5BC7A6-0319-4D41-AFD5-87F7F756007E}" type="parTrans" cxnId="{3F84431F-A24C-4FE4-A3EA-5732055C489C}">
      <dgm:prSet/>
      <dgm:spPr/>
      <dgm:t>
        <a:bodyPr/>
        <a:lstStyle/>
        <a:p>
          <a:endParaRPr lang="ru-RU"/>
        </a:p>
      </dgm:t>
    </dgm:pt>
    <dgm:pt modelId="{96FD5839-54A6-41D4-8C87-8036E87D05ED}" type="sibTrans" cxnId="{3F84431F-A24C-4FE4-A3EA-5732055C489C}">
      <dgm:prSet/>
      <dgm:spPr/>
      <dgm:t>
        <a:bodyPr/>
        <a:lstStyle/>
        <a:p>
          <a:endParaRPr lang="ru-RU"/>
        </a:p>
      </dgm:t>
    </dgm:pt>
    <dgm:pt modelId="{D49B3674-080D-47AC-B871-46EFB0DE918C}">
      <dgm:prSet phldrT="[Текст]"/>
      <dgm:spPr>
        <a:xfrm>
          <a:off x="1789152" y="592313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Физическая культура и спорт,                                    209 811 004,69 (61,7%)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4AEFAAE-47D6-4F18-8006-EB56AB00AC1B}" type="parTrans" cxnId="{99BBD91A-5A7D-4424-BA5B-7054BC433067}">
      <dgm:prSet/>
      <dgm:spPr/>
      <dgm:t>
        <a:bodyPr/>
        <a:lstStyle/>
        <a:p>
          <a:endParaRPr lang="ru-RU"/>
        </a:p>
      </dgm:t>
    </dgm:pt>
    <dgm:pt modelId="{505AE39E-ADBB-4D59-BA27-0A42E5BC1075}" type="sibTrans" cxnId="{99BBD91A-5A7D-4424-BA5B-7054BC433067}">
      <dgm:prSet/>
      <dgm:spPr/>
      <dgm:t>
        <a:bodyPr/>
        <a:lstStyle/>
        <a:p>
          <a:endParaRPr lang="ru-RU"/>
        </a:p>
      </dgm:t>
    </dgm:pt>
    <dgm:pt modelId="{9486E822-2D30-4D99-AA38-A6AF193FE08E}">
      <dgm:prSet phldrT="[Текст]"/>
      <dgm:spPr>
        <a:xfrm>
          <a:off x="1789152" y="1772531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Национальная экономика,                             52 697 938,74  (15,5%)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A849D98-563C-4AAA-9849-F088860145AD}" type="parTrans" cxnId="{36A7BF3A-7FE1-4606-8A94-0BBC8F46AF05}">
      <dgm:prSet/>
      <dgm:spPr/>
      <dgm:t>
        <a:bodyPr/>
        <a:lstStyle/>
        <a:p>
          <a:endParaRPr lang="ru-RU"/>
        </a:p>
      </dgm:t>
    </dgm:pt>
    <dgm:pt modelId="{260E5D60-FAED-4C02-87F4-A83C147FF8A8}" type="sibTrans" cxnId="{36A7BF3A-7FE1-4606-8A94-0BBC8F46AF05}">
      <dgm:prSet/>
      <dgm:spPr/>
      <dgm:t>
        <a:bodyPr/>
        <a:lstStyle/>
        <a:p>
          <a:endParaRPr lang="ru-RU"/>
        </a:p>
      </dgm:t>
    </dgm:pt>
    <dgm:pt modelId="{EAD6EC59-E952-4B92-81B1-9BAFC9BA82FD}">
      <dgm:prSet phldrT="[Текст]"/>
      <dgm:spPr>
        <a:xfrm>
          <a:off x="1789152" y="1182422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Жилищно-коммунальное хозяйство,                                 57 612 314,36 (16,9%)  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5D435DD-D419-4F48-9629-CC91FC775013}" type="sibTrans" cxnId="{AFCD6FFF-8222-4DFB-A6CB-B07C86D12A25}">
      <dgm:prSet/>
      <dgm:spPr/>
      <dgm:t>
        <a:bodyPr/>
        <a:lstStyle/>
        <a:p>
          <a:endParaRPr lang="ru-RU"/>
        </a:p>
      </dgm:t>
    </dgm:pt>
    <dgm:pt modelId="{B7FDA813-EB37-4917-AD06-DA29BA5626FD}" type="parTrans" cxnId="{AFCD6FFF-8222-4DFB-A6CB-B07C86D12A25}">
      <dgm:prSet/>
      <dgm:spPr/>
      <dgm:t>
        <a:bodyPr/>
        <a:lstStyle/>
        <a:p>
          <a:endParaRPr lang="ru-RU"/>
        </a:p>
      </dgm:t>
    </dgm:pt>
    <dgm:pt modelId="{325A577F-4A77-4EB8-B658-76C846E749B5}">
      <dgm:prSet phldrT="[Текст]"/>
      <dgm:spPr>
        <a:xfrm>
          <a:off x="1789152" y="4723077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Охрана окружающей среды,                            1 000 000,00 (0,3%)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B9599D0-635C-4B64-A8D9-9F0256ED1BBB}" type="parTrans" cxnId="{0D628A53-CC88-4662-AE9B-CC0ACF30759A}">
      <dgm:prSet/>
      <dgm:spPr/>
      <dgm:t>
        <a:bodyPr/>
        <a:lstStyle/>
        <a:p>
          <a:endParaRPr lang="ru-RU"/>
        </a:p>
      </dgm:t>
    </dgm:pt>
    <dgm:pt modelId="{9E4D5414-3A07-4F45-A47B-C6A2D4B44C5A}" type="sibTrans" cxnId="{0D628A53-CC88-4662-AE9B-CC0ACF30759A}">
      <dgm:prSet/>
      <dgm:spPr/>
      <dgm:t>
        <a:bodyPr/>
        <a:lstStyle/>
        <a:p>
          <a:endParaRPr lang="ru-RU"/>
        </a:p>
      </dgm:t>
    </dgm:pt>
    <dgm:pt modelId="{0162E4AB-31B2-454A-8936-E257E379C2E2}">
      <dgm:prSet phldrT="[Текст]"/>
      <dgm:spPr>
        <a:xfrm>
          <a:off x="1789152" y="5313186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Национальная безопасность и правоохранительная деятельность,                         600 000,00 (0,2%)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2913ABD-AA68-40CC-A88D-B98222887754}" type="parTrans" cxnId="{B395E79E-070B-4121-BBFE-4FD679A93B10}">
      <dgm:prSet/>
      <dgm:spPr/>
      <dgm:t>
        <a:bodyPr/>
        <a:lstStyle/>
        <a:p>
          <a:endParaRPr lang="ru-RU"/>
        </a:p>
      </dgm:t>
    </dgm:pt>
    <dgm:pt modelId="{7D863556-F173-481E-AB65-D92F9D8F1703}" type="sibTrans" cxnId="{B395E79E-070B-4121-BBFE-4FD679A93B10}">
      <dgm:prSet/>
      <dgm:spPr/>
      <dgm:t>
        <a:bodyPr/>
        <a:lstStyle/>
        <a:p>
          <a:endParaRPr lang="ru-RU"/>
        </a:p>
      </dgm:t>
    </dgm:pt>
    <dgm:pt modelId="{346AA0B1-6ECF-49E4-9E3B-9C1A9F64424D}">
      <dgm:prSet phldrT="[Текст]"/>
      <dgm:spPr>
        <a:xfrm>
          <a:off x="1789152" y="4132968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Социальная политика,                                       2 807 935,00 (0,8%)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75E3945-03BF-4BDE-B117-6DC6CEE6D710}" type="sibTrans" cxnId="{50069076-9E15-46AD-925E-34A3408AF01C}">
      <dgm:prSet/>
      <dgm:spPr/>
      <dgm:t>
        <a:bodyPr/>
        <a:lstStyle/>
        <a:p>
          <a:endParaRPr lang="ru-RU"/>
        </a:p>
      </dgm:t>
    </dgm:pt>
    <dgm:pt modelId="{4CF2F2FC-3DBD-4651-9AD6-3C0BF80BF5EA}" type="parTrans" cxnId="{50069076-9E15-46AD-925E-34A3408AF01C}">
      <dgm:prSet/>
      <dgm:spPr/>
      <dgm:t>
        <a:bodyPr/>
        <a:lstStyle/>
        <a:p>
          <a:endParaRPr lang="ru-RU"/>
        </a:p>
      </dgm:t>
    </dgm:pt>
    <dgm:pt modelId="{D203E017-36B8-4E3E-8C39-471497B3045E}">
      <dgm:prSet phldrT="[Текст]"/>
      <dgm:spPr>
        <a:xfrm>
          <a:off x="1789152" y="3542859"/>
          <a:ext cx="3148448" cy="5901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Общегосударственные вопросы,                    5 468 719,00 (1,6%)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2EC0132-30CE-4BF6-B81C-9B4C77B36B7D}" type="sibTrans" cxnId="{B59E1E39-288D-4C3F-A640-F5E99EA748E6}">
      <dgm:prSet/>
      <dgm:spPr/>
      <dgm:t>
        <a:bodyPr/>
        <a:lstStyle/>
        <a:p>
          <a:endParaRPr lang="ru-RU"/>
        </a:p>
      </dgm:t>
    </dgm:pt>
    <dgm:pt modelId="{0CA09DBF-9E98-4F1D-9187-C58F0C556E36}" type="parTrans" cxnId="{B59E1E39-288D-4C3F-A640-F5E99EA748E6}">
      <dgm:prSet/>
      <dgm:spPr/>
      <dgm:t>
        <a:bodyPr/>
        <a:lstStyle/>
        <a:p>
          <a:endParaRPr lang="ru-RU"/>
        </a:p>
      </dgm:t>
    </dgm:pt>
    <dgm:pt modelId="{17F1DD2B-ADBD-4336-9DCB-B2FDE38C78E0}" type="pres">
      <dgm:prSet presAssocID="{75679B9F-EF9F-425F-A402-51A0223984C9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FCAB8624-3974-435F-9644-C0CE43C63ED4}" type="pres">
      <dgm:prSet presAssocID="{D49B3674-080D-47AC-B871-46EFB0DE918C}" presName="noChildren" presStyleCnt="0"/>
      <dgm:spPr/>
      <dgm:t>
        <a:bodyPr/>
        <a:lstStyle/>
        <a:p>
          <a:endParaRPr lang="ru-RU"/>
        </a:p>
      </dgm:t>
    </dgm:pt>
    <dgm:pt modelId="{11914961-DAFE-4B63-8C07-E60AAD384175}" type="pres">
      <dgm:prSet presAssocID="{D49B3674-080D-47AC-B871-46EFB0DE918C}" presName="gap" presStyleCnt="0"/>
      <dgm:spPr/>
      <dgm:t>
        <a:bodyPr/>
        <a:lstStyle/>
        <a:p>
          <a:endParaRPr lang="ru-RU"/>
        </a:p>
      </dgm:t>
    </dgm:pt>
    <dgm:pt modelId="{5BDA2729-9238-478E-A6FE-C234B2753F3A}" type="pres">
      <dgm:prSet presAssocID="{D49B3674-080D-47AC-B871-46EFB0DE918C}" presName="medCircle2" presStyleLbl="vennNode1" presStyleIdx="0" presStyleCnt="8"/>
      <dgm:spPr>
        <a:xfrm>
          <a:off x="1494097" y="592313"/>
          <a:ext cx="590109" cy="590109"/>
        </a:xfrm>
        <a:prstGeom prst="ellipse">
          <a:avLst/>
        </a:prstGeom>
        <a:solidFill>
          <a:srgbClr val="CCFF66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065ED712-0AEC-42B5-B08D-765258830D33}" type="pres">
      <dgm:prSet presAssocID="{D49B3674-080D-47AC-B871-46EFB0DE918C}" presName="txLvlOnly1" presStyleLbl="revTx" presStyleIdx="0" presStyleCnt="8"/>
      <dgm:spPr/>
      <dgm:t>
        <a:bodyPr/>
        <a:lstStyle/>
        <a:p>
          <a:endParaRPr lang="ru-RU"/>
        </a:p>
      </dgm:t>
    </dgm:pt>
    <dgm:pt modelId="{6A2EC941-C7DC-48A4-ABC1-7EF3D553CC28}" type="pres">
      <dgm:prSet presAssocID="{EAD6EC59-E952-4B92-81B1-9BAFC9BA82FD}" presName="noChildren" presStyleCnt="0"/>
      <dgm:spPr/>
      <dgm:t>
        <a:bodyPr/>
        <a:lstStyle/>
        <a:p>
          <a:endParaRPr lang="ru-RU"/>
        </a:p>
      </dgm:t>
    </dgm:pt>
    <dgm:pt modelId="{BB4217D0-F268-490E-B94A-4126CA3F16FD}" type="pres">
      <dgm:prSet presAssocID="{EAD6EC59-E952-4B92-81B1-9BAFC9BA82FD}" presName="gap" presStyleCnt="0"/>
      <dgm:spPr/>
      <dgm:t>
        <a:bodyPr/>
        <a:lstStyle/>
        <a:p>
          <a:endParaRPr lang="ru-RU"/>
        </a:p>
      </dgm:t>
    </dgm:pt>
    <dgm:pt modelId="{A9851CED-3950-4965-A3C4-AF7632CD9095}" type="pres">
      <dgm:prSet presAssocID="{EAD6EC59-E952-4B92-81B1-9BAFC9BA82FD}" presName="medCircle2" presStyleLbl="vennNode1" presStyleIdx="1" presStyleCnt="8"/>
      <dgm:spPr>
        <a:xfrm>
          <a:off x="1494097" y="1182422"/>
          <a:ext cx="590109" cy="590109"/>
        </a:xfrm>
        <a:prstGeom prst="ellipse">
          <a:avLst/>
        </a:prstGeom>
        <a:gradFill flip="none" rotWithShape="0">
          <a:gsLst>
            <a:gs pos="0">
              <a:srgbClr val="8064A2">
                <a:hueOff val="0"/>
                <a:satOff val="0"/>
                <a:lumOff val="0"/>
                <a:shade val="30000"/>
                <a:satMod val="115000"/>
              </a:srgbClr>
            </a:gs>
            <a:gs pos="50000">
              <a:srgbClr val="8064A2">
                <a:hueOff val="0"/>
                <a:satOff val="0"/>
                <a:lumOff val="0"/>
                <a:shade val="67500"/>
                <a:satMod val="115000"/>
              </a:srgbClr>
            </a:gs>
            <a:gs pos="100000">
              <a:srgbClr val="8064A2">
                <a:hueOff val="0"/>
                <a:satOff val="0"/>
                <a:lumOff val="0"/>
                <a:shade val="100000"/>
                <a:satMod val="115000"/>
              </a:srgbClr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7F3BE05F-3217-418C-8477-63E02C3067AB}" type="pres">
      <dgm:prSet presAssocID="{EAD6EC59-E952-4B92-81B1-9BAFC9BA82FD}" presName="txLvlOnly1" presStyleLbl="revTx" presStyleIdx="1" presStyleCnt="8"/>
      <dgm:spPr/>
      <dgm:t>
        <a:bodyPr/>
        <a:lstStyle/>
        <a:p>
          <a:endParaRPr lang="ru-RU"/>
        </a:p>
      </dgm:t>
    </dgm:pt>
    <dgm:pt modelId="{8F814528-7D97-48EF-8C27-06E0D0E2BFE5}" type="pres">
      <dgm:prSet presAssocID="{9486E822-2D30-4D99-AA38-A6AF193FE08E}" presName="noChildren" presStyleCnt="0"/>
      <dgm:spPr/>
      <dgm:t>
        <a:bodyPr/>
        <a:lstStyle/>
        <a:p>
          <a:endParaRPr lang="ru-RU"/>
        </a:p>
      </dgm:t>
    </dgm:pt>
    <dgm:pt modelId="{D41E0351-2FF0-4AF8-9605-AC37E29F82EE}" type="pres">
      <dgm:prSet presAssocID="{9486E822-2D30-4D99-AA38-A6AF193FE08E}" presName="gap" presStyleCnt="0"/>
      <dgm:spPr/>
      <dgm:t>
        <a:bodyPr/>
        <a:lstStyle/>
        <a:p>
          <a:endParaRPr lang="ru-RU"/>
        </a:p>
      </dgm:t>
    </dgm:pt>
    <dgm:pt modelId="{66C0460F-53B3-4F01-9538-F755B967D5BB}" type="pres">
      <dgm:prSet presAssocID="{9486E822-2D30-4D99-AA38-A6AF193FE08E}" presName="medCircle2" presStyleLbl="vennNode1" presStyleIdx="2" presStyleCnt="8"/>
      <dgm:spPr>
        <a:xfrm>
          <a:off x="1494097" y="1772531"/>
          <a:ext cx="590109" cy="590109"/>
        </a:xfrm>
        <a:prstGeom prst="ellipse">
          <a:avLst/>
        </a:prstGeom>
        <a:solidFill>
          <a:srgbClr val="00B0F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endParaRPr lang="ru-RU"/>
        </a:p>
      </dgm:t>
    </dgm:pt>
    <dgm:pt modelId="{019E1AE4-0A46-4F7A-B1B5-AC7411972375}" type="pres">
      <dgm:prSet presAssocID="{9486E822-2D30-4D99-AA38-A6AF193FE08E}" presName="txLvlOnly1" presStyleLbl="revTx" presStyleIdx="2" presStyleCnt="8"/>
      <dgm:spPr/>
      <dgm:t>
        <a:bodyPr/>
        <a:lstStyle/>
        <a:p>
          <a:endParaRPr lang="ru-RU"/>
        </a:p>
      </dgm:t>
    </dgm:pt>
    <dgm:pt modelId="{0E2650FE-AB5A-41CB-86C1-D7C79AFD2C72}" type="pres">
      <dgm:prSet presAssocID="{5FC79B8B-30B0-4108-AADE-037B9A7D77D9}" presName="noChildren" presStyleCnt="0"/>
      <dgm:spPr/>
      <dgm:t>
        <a:bodyPr/>
        <a:lstStyle/>
        <a:p>
          <a:endParaRPr lang="ru-RU"/>
        </a:p>
      </dgm:t>
    </dgm:pt>
    <dgm:pt modelId="{0959EB6F-C20B-4A89-921B-0F7BCCEDE2CD}" type="pres">
      <dgm:prSet presAssocID="{5FC79B8B-30B0-4108-AADE-037B9A7D77D9}" presName="gap" presStyleCnt="0"/>
      <dgm:spPr/>
      <dgm:t>
        <a:bodyPr/>
        <a:lstStyle/>
        <a:p>
          <a:endParaRPr lang="ru-RU"/>
        </a:p>
      </dgm:t>
    </dgm:pt>
    <dgm:pt modelId="{1D98BD01-A587-4A8E-8D55-3552E2CA830B}" type="pres">
      <dgm:prSet presAssocID="{5FC79B8B-30B0-4108-AADE-037B9A7D77D9}" presName="medCircle2" presStyleLbl="vennNode1" presStyleIdx="3" presStyleCnt="8"/>
      <dgm:spPr>
        <a:xfrm>
          <a:off x="1494097" y="2362640"/>
          <a:ext cx="590109" cy="590109"/>
        </a:xfrm>
        <a:prstGeom prst="ellipse">
          <a:avLst/>
        </a:prstGeom>
        <a:solidFill>
          <a:srgbClr val="F79646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1F467DFB-9858-4220-9136-E5C90953083B}" type="pres">
      <dgm:prSet presAssocID="{5FC79B8B-30B0-4108-AADE-037B9A7D77D9}" presName="txLvlOnly1" presStyleLbl="revTx" presStyleIdx="3" presStyleCnt="8"/>
      <dgm:spPr/>
      <dgm:t>
        <a:bodyPr/>
        <a:lstStyle/>
        <a:p>
          <a:endParaRPr lang="ru-RU"/>
        </a:p>
      </dgm:t>
    </dgm:pt>
    <dgm:pt modelId="{614241F4-17EB-48A3-8C46-757BF4BB0374}" type="pres">
      <dgm:prSet presAssocID="{D203E017-36B8-4E3E-8C39-471497B3045E}" presName="noChildren" presStyleCnt="0"/>
      <dgm:spPr/>
      <dgm:t>
        <a:bodyPr/>
        <a:lstStyle/>
        <a:p>
          <a:endParaRPr lang="ru-RU"/>
        </a:p>
      </dgm:t>
    </dgm:pt>
    <dgm:pt modelId="{DFCC5B09-C5DA-4722-88DD-2016882F8E1D}" type="pres">
      <dgm:prSet presAssocID="{D203E017-36B8-4E3E-8C39-471497B3045E}" presName="gap" presStyleCnt="0"/>
      <dgm:spPr/>
      <dgm:t>
        <a:bodyPr/>
        <a:lstStyle/>
        <a:p>
          <a:endParaRPr lang="ru-RU"/>
        </a:p>
      </dgm:t>
    </dgm:pt>
    <dgm:pt modelId="{FEE9ECD8-3AF2-4F56-9965-00EE88FD1F97}" type="pres">
      <dgm:prSet presAssocID="{D203E017-36B8-4E3E-8C39-471497B3045E}" presName="medCircle2" presStyleLbl="vennNode1" presStyleIdx="4" presStyleCnt="8"/>
      <dgm:spPr>
        <a:xfrm>
          <a:off x="1494097" y="3542859"/>
          <a:ext cx="590109" cy="590109"/>
        </a:xfrm>
        <a:prstGeom prst="ellipse">
          <a:avLst/>
        </a:prstGeom>
        <a:solidFill>
          <a:srgbClr val="92D05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D6E4C57E-86DA-49AC-8858-FB86E10D2897}" type="pres">
      <dgm:prSet presAssocID="{D203E017-36B8-4E3E-8C39-471497B3045E}" presName="txLvlOnly1" presStyleLbl="revTx" presStyleIdx="4" presStyleCnt="8"/>
      <dgm:spPr/>
      <dgm:t>
        <a:bodyPr/>
        <a:lstStyle/>
        <a:p>
          <a:endParaRPr lang="ru-RU"/>
        </a:p>
      </dgm:t>
    </dgm:pt>
    <dgm:pt modelId="{EE174A6A-1313-40FD-A51D-C97D5E98F373}" type="pres">
      <dgm:prSet presAssocID="{346AA0B1-6ECF-49E4-9E3B-9C1A9F64424D}" presName="noChildren" presStyleCnt="0"/>
      <dgm:spPr/>
      <dgm:t>
        <a:bodyPr/>
        <a:lstStyle/>
        <a:p>
          <a:endParaRPr lang="ru-RU"/>
        </a:p>
      </dgm:t>
    </dgm:pt>
    <dgm:pt modelId="{832B6B4E-7B1F-41CF-9E9B-1359500C1F89}" type="pres">
      <dgm:prSet presAssocID="{346AA0B1-6ECF-49E4-9E3B-9C1A9F64424D}" presName="gap" presStyleCnt="0"/>
      <dgm:spPr/>
      <dgm:t>
        <a:bodyPr/>
        <a:lstStyle/>
        <a:p>
          <a:endParaRPr lang="ru-RU"/>
        </a:p>
      </dgm:t>
    </dgm:pt>
    <dgm:pt modelId="{C956A4A7-2FD4-44EA-97E4-0555F251A139}" type="pres">
      <dgm:prSet presAssocID="{346AA0B1-6ECF-49E4-9E3B-9C1A9F64424D}" presName="medCircle2" presStyleLbl="vennNode1" presStyleIdx="5" presStyleCnt="8"/>
      <dgm:spPr>
        <a:xfrm>
          <a:off x="1494097" y="4132968"/>
          <a:ext cx="590109" cy="590109"/>
        </a:xfrm>
        <a:prstGeom prst="ellipse">
          <a:avLst/>
        </a:prstGeom>
        <a:solidFill>
          <a:srgbClr val="7030A0">
            <a:alpha val="39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934DE1B0-23A4-4CCA-986F-2C1F5AD28717}" type="pres">
      <dgm:prSet presAssocID="{346AA0B1-6ECF-49E4-9E3B-9C1A9F64424D}" presName="txLvlOnly1" presStyleLbl="revTx" presStyleIdx="5" presStyleCnt="8"/>
      <dgm:spPr/>
      <dgm:t>
        <a:bodyPr/>
        <a:lstStyle/>
        <a:p>
          <a:endParaRPr lang="ru-RU"/>
        </a:p>
      </dgm:t>
    </dgm:pt>
    <dgm:pt modelId="{21F5A319-D01E-401F-91EA-AC5D6670E3CB}" type="pres">
      <dgm:prSet presAssocID="{325A577F-4A77-4EB8-B658-76C846E749B5}" presName="noChildren" presStyleCnt="0"/>
      <dgm:spPr/>
      <dgm:t>
        <a:bodyPr/>
        <a:lstStyle/>
        <a:p>
          <a:endParaRPr lang="ru-RU"/>
        </a:p>
      </dgm:t>
    </dgm:pt>
    <dgm:pt modelId="{633EAA5B-AC4A-4561-9615-B92B8EE85EBE}" type="pres">
      <dgm:prSet presAssocID="{325A577F-4A77-4EB8-B658-76C846E749B5}" presName="gap" presStyleCnt="0"/>
      <dgm:spPr/>
      <dgm:t>
        <a:bodyPr/>
        <a:lstStyle/>
        <a:p>
          <a:endParaRPr lang="ru-RU"/>
        </a:p>
      </dgm:t>
    </dgm:pt>
    <dgm:pt modelId="{8D64489E-DE27-4E30-8632-78DCC3A14803}" type="pres">
      <dgm:prSet presAssocID="{325A577F-4A77-4EB8-B658-76C846E749B5}" presName="medCircle2" presStyleLbl="vennNode1" presStyleIdx="6" presStyleCnt="8"/>
      <dgm:spPr>
        <a:xfrm>
          <a:off x="1494097" y="4723077"/>
          <a:ext cx="590109" cy="590109"/>
        </a:xfrm>
        <a:prstGeom prst="ellipse">
          <a:avLst/>
        </a:prstGeom>
        <a:solidFill>
          <a:srgbClr val="4BACC6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D43DD9CE-222D-477C-83E2-4AAC4D9B67DB}" type="pres">
      <dgm:prSet presAssocID="{325A577F-4A77-4EB8-B658-76C846E749B5}" presName="txLvlOnly1" presStyleLbl="revTx" presStyleIdx="6" presStyleCnt="8"/>
      <dgm:spPr/>
      <dgm:t>
        <a:bodyPr/>
        <a:lstStyle/>
        <a:p>
          <a:endParaRPr lang="ru-RU"/>
        </a:p>
      </dgm:t>
    </dgm:pt>
    <dgm:pt modelId="{BBDE906C-1AC8-4A29-8031-D73CDD360088}" type="pres">
      <dgm:prSet presAssocID="{0162E4AB-31B2-454A-8936-E257E379C2E2}" presName="noChildren" presStyleCnt="0"/>
      <dgm:spPr/>
      <dgm:t>
        <a:bodyPr/>
        <a:lstStyle/>
        <a:p>
          <a:endParaRPr lang="ru-RU"/>
        </a:p>
      </dgm:t>
    </dgm:pt>
    <dgm:pt modelId="{1DAC657D-5091-4BBB-8BA4-E4430E6F718A}" type="pres">
      <dgm:prSet presAssocID="{0162E4AB-31B2-454A-8936-E257E379C2E2}" presName="gap" presStyleCnt="0"/>
      <dgm:spPr/>
      <dgm:t>
        <a:bodyPr/>
        <a:lstStyle/>
        <a:p>
          <a:endParaRPr lang="ru-RU"/>
        </a:p>
      </dgm:t>
    </dgm:pt>
    <dgm:pt modelId="{0D23618C-42FB-4062-ABAD-CB2A407118B1}" type="pres">
      <dgm:prSet presAssocID="{0162E4AB-31B2-454A-8936-E257E379C2E2}" presName="medCircle2" presStyleLbl="vennNode1" presStyleIdx="7" presStyleCnt="8"/>
      <dgm:spPr>
        <a:xfrm>
          <a:off x="1494097" y="5313186"/>
          <a:ext cx="590109" cy="590109"/>
        </a:xfrm>
        <a:prstGeom prst="ellipse">
          <a:avLst/>
        </a:prstGeom>
        <a:solidFill>
          <a:srgbClr val="FC9F42">
            <a:alpha val="49804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  <dgm:t>
        <a:bodyPr/>
        <a:lstStyle/>
        <a:p>
          <a:endParaRPr lang="ru-RU"/>
        </a:p>
      </dgm:t>
    </dgm:pt>
    <dgm:pt modelId="{1C1D1CC2-5140-4036-B8CF-106EBF0D41E8}" type="pres">
      <dgm:prSet presAssocID="{0162E4AB-31B2-454A-8936-E257E379C2E2}" presName="txLvlOnly1" presStyleLbl="revTx" presStyleIdx="7" presStyleCnt="8"/>
      <dgm:spPr/>
      <dgm:t>
        <a:bodyPr/>
        <a:lstStyle/>
        <a:p>
          <a:endParaRPr lang="ru-RU"/>
        </a:p>
      </dgm:t>
    </dgm:pt>
  </dgm:ptLst>
  <dgm:cxnLst>
    <dgm:cxn modelId="{3F84431F-A24C-4FE4-A3EA-5732055C489C}" srcId="{75679B9F-EF9F-425F-A402-51A0223984C9}" destId="{5FC79B8B-30B0-4108-AADE-037B9A7D77D9}" srcOrd="3" destOrd="0" parTransId="{0D5BC7A6-0319-4D41-AFD5-87F7F756007E}" sibTransId="{96FD5839-54A6-41D4-8C87-8036E87D05ED}"/>
    <dgm:cxn modelId="{DA87E2F6-A870-49BC-B023-A315714FB093}" type="presOf" srcId="{9486E822-2D30-4D99-AA38-A6AF193FE08E}" destId="{019E1AE4-0A46-4F7A-B1B5-AC7411972375}" srcOrd="0" destOrd="0" presId="urn:microsoft.com/office/officeart/2008/layout/VerticalCircleList"/>
    <dgm:cxn modelId="{5F51E5FF-A8F9-4216-8690-54BEEBCB5AD8}" type="presOf" srcId="{5FC79B8B-30B0-4108-AADE-037B9A7D77D9}" destId="{1F467DFB-9858-4220-9136-E5C90953083B}" srcOrd="0" destOrd="0" presId="urn:microsoft.com/office/officeart/2008/layout/VerticalCircleList"/>
    <dgm:cxn modelId="{AFCD6FFF-8222-4DFB-A6CB-B07C86D12A25}" srcId="{75679B9F-EF9F-425F-A402-51A0223984C9}" destId="{EAD6EC59-E952-4B92-81B1-9BAFC9BA82FD}" srcOrd="1" destOrd="0" parTransId="{B7FDA813-EB37-4917-AD06-DA29BA5626FD}" sibTransId="{15D435DD-D419-4F48-9629-CC91FC775013}"/>
    <dgm:cxn modelId="{0193FA91-A25C-481A-9A15-33219ED09520}" type="presOf" srcId="{75679B9F-EF9F-425F-A402-51A0223984C9}" destId="{17F1DD2B-ADBD-4336-9DCB-B2FDE38C78E0}" srcOrd="0" destOrd="0" presId="urn:microsoft.com/office/officeart/2008/layout/VerticalCircleList"/>
    <dgm:cxn modelId="{50069076-9E15-46AD-925E-34A3408AF01C}" srcId="{75679B9F-EF9F-425F-A402-51A0223984C9}" destId="{346AA0B1-6ECF-49E4-9E3B-9C1A9F64424D}" srcOrd="5" destOrd="0" parTransId="{4CF2F2FC-3DBD-4651-9AD6-3C0BF80BF5EA}" sibTransId="{475E3945-03BF-4BDE-B117-6DC6CEE6D710}"/>
    <dgm:cxn modelId="{0D628A53-CC88-4662-AE9B-CC0ACF30759A}" srcId="{75679B9F-EF9F-425F-A402-51A0223984C9}" destId="{325A577F-4A77-4EB8-B658-76C846E749B5}" srcOrd="6" destOrd="0" parTransId="{7B9599D0-635C-4B64-A8D9-9F0256ED1BBB}" sibTransId="{9E4D5414-3A07-4F45-A47B-C6A2D4B44C5A}"/>
    <dgm:cxn modelId="{B59E1E39-288D-4C3F-A640-F5E99EA748E6}" srcId="{75679B9F-EF9F-425F-A402-51A0223984C9}" destId="{D203E017-36B8-4E3E-8C39-471497B3045E}" srcOrd="4" destOrd="0" parTransId="{0CA09DBF-9E98-4F1D-9187-C58F0C556E36}" sibTransId="{12EC0132-30CE-4BF6-B81C-9B4C77B36B7D}"/>
    <dgm:cxn modelId="{157745B5-FF71-411D-B1D2-9857D3293D46}" type="presOf" srcId="{EAD6EC59-E952-4B92-81B1-9BAFC9BA82FD}" destId="{7F3BE05F-3217-418C-8477-63E02C3067AB}" srcOrd="0" destOrd="0" presId="urn:microsoft.com/office/officeart/2008/layout/VerticalCircleList"/>
    <dgm:cxn modelId="{B395E79E-070B-4121-BBFE-4FD679A93B10}" srcId="{75679B9F-EF9F-425F-A402-51A0223984C9}" destId="{0162E4AB-31B2-454A-8936-E257E379C2E2}" srcOrd="7" destOrd="0" parTransId="{22913ABD-AA68-40CC-A88D-B98222887754}" sibTransId="{7D863556-F173-481E-AB65-D92F9D8F1703}"/>
    <dgm:cxn modelId="{36A7BF3A-7FE1-4606-8A94-0BBC8F46AF05}" srcId="{75679B9F-EF9F-425F-A402-51A0223984C9}" destId="{9486E822-2D30-4D99-AA38-A6AF193FE08E}" srcOrd="2" destOrd="0" parTransId="{6A849D98-563C-4AAA-9849-F088860145AD}" sibTransId="{260E5D60-FAED-4C02-87F4-A83C147FF8A8}"/>
    <dgm:cxn modelId="{99BBD91A-5A7D-4424-BA5B-7054BC433067}" srcId="{75679B9F-EF9F-425F-A402-51A0223984C9}" destId="{D49B3674-080D-47AC-B871-46EFB0DE918C}" srcOrd="0" destOrd="0" parTransId="{04AEFAAE-47D6-4F18-8006-EB56AB00AC1B}" sibTransId="{505AE39E-ADBB-4D59-BA27-0A42E5BC1075}"/>
    <dgm:cxn modelId="{344C38E0-2EB3-4D56-8FAF-AF8CC50D91DD}" type="presOf" srcId="{D203E017-36B8-4E3E-8C39-471497B3045E}" destId="{D6E4C57E-86DA-49AC-8858-FB86E10D2897}" srcOrd="0" destOrd="0" presId="urn:microsoft.com/office/officeart/2008/layout/VerticalCircleList"/>
    <dgm:cxn modelId="{B4BD13A0-AFC4-445C-A6D3-C174822C3E29}" type="presOf" srcId="{D49B3674-080D-47AC-B871-46EFB0DE918C}" destId="{065ED712-0AEC-42B5-B08D-765258830D33}" srcOrd="0" destOrd="0" presId="urn:microsoft.com/office/officeart/2008/layout/VerticalCircleList"/>
    <dgm:cxn modelId="{5BF52D00-C168-4340-B8C4-CCE579C99F5C}" type="presOf" srcId="{0162E4AB-31B2-454A-8936-E257E379C2E2}" destId="{1C1D1CC2-5140-4036-B8CF-106EBF0D41E8}" srcOrd="0" destOrd="0" presId="urn:microsoft.com/office/officeart/2008/layout/VerticalCircleList"/>
    <dgm:cxn modelId="{0D708F8F-E439-4B8F-B023-1002D371FAEF}" type="presOf" srcId="{346AA0B1-6ECF-49E4-9E3B-9C1A9F64424D}" destId="{934DE1B0-23A4-4CCA-986F-2C1F5AD28717}" srcOrd="0" destOrd="0" presId="urn:microsoft.com/office/officeart/2008/layout/VerticalCircleList"/>
    <dgm:cxn modelId="{CE5DB78A-639C-4B51-8CBB-519C8B27277F}" type="presOf" srcId="{325A577F-4A77-4EB8-B658-76C846E749B5}" destId="{D43DD9CE-222D-477C-83E2-4AAC4D9B67DB}" srcOrd="0" destOrd="0" presId="urn:microsoft.com/office/officeart/2008/layout/VerticalCircleList"/>
    <dgm:cxn modelId="{C5E5DF0D-2A21-4D7B-8854-D9C8474417E7}" type="presParOf" srcId="{17F1DD2B-ADBD-4336-9DCB-B2FDE38C78E0}" destId="{FCAB8624-3974-435F-9644-C0CE43C63ED4}" srcOrd="0" destOrd="0" presId="urn:microsoft.com/office/officeart/2008/layout/VerticalCircleList"/>
    <dgm:cxn modelId="{2954B7D0-D4AD-44EC-BD23-316EA7A00B26}" type="presParOf" srcId="{FCAB8624-3974-435F-9644-C0CE43C63ED4}" destId="{11914961-DAFE-4B63-8C07-E60AAD384175}" srcOrd="0" destOrd="0" presId="urn:microsoft.com/office/officeart/2008/layout/VerticalCircleList"/>
    <dgm:cxn modelId="{022D7F85-0C88-49B6-9A24-45B0EC9D75ED}" type="presParOf" srcId="{FCAB8624-3974-435F-9644-C0CE43C63ED4}" destId="{5BDA2729-9238-478E-A6FE-C234B2753F3A}" srcOrd="1" destOrd="0" presId="urn:microsoft.com/office/officeart/2008/layout/VerticalCircleList"/>
    <dgm:cxn modelId="{538DC07A-D0BF-4311-AE38-B687D7A2FAEB}" type="presParOf" srcId="{FCAB8624-3974-435F-9644-C0CE43C63ED4}" destId="{065ED712-0AEC-42B5-B08D-765258830D33}" srcOrd="2" destOrd="0" presId="urn:microsoft.com/office/officeart/2008/layout/VerticalCircleList"/>
    <dgm:cxn modelId="{3ADDDC09-0106-4948-ACB6-BAE6DD78026C}" type="presParOf" srcId="{17F1DD2B-ADBD-4336-9DCB-B2FDE38C78E0}" destId="{6A2EC941-C7DC-48A4-ABC1-7EF3D553CC28}" srcOrd="1" destOrd="0" presId="urn:microsoft.com/office/officeart/2008/layout/VerticalCircleList"/>
    <dgm:cxn modelId="{46E80B6B-7DFF-418A-82CE-7D768E5CB6F7}" type="presParOf" srcId="{6A2EC941-C7DC-48A4-ABC1-7EF3D553CC28}" destId="{BB4217D0-F268-490E-B94A-4126CA3F16FD}" srcOrd="0" destOrd="0" presId="urn:microsoft.com/office/officeart/2008/layout/VerticalCircleList"/>
    <dgm:cxn modelId="{A5BE79BF-7C42-48E5-873E-D4E28554D2DD}" type="presParOf" srcId="{6A2EC941-C7DC-48A4-ABC1-7EF3D553CC28}" destId="{A9851CED-3950-4965-A3C4-AF7632CD9095}" srcOrd="1" destOrd="0" presId="urn:microsoft.com/office/officeart/2008/layout/VerticalCircleList"/>
    <dgm:cxn modelId="{F6010826-F5A0-49BA-8268-2035DC12184A}" type="presParOf" srcId="{6A2EC941-C7DC-48A4-ABC1-7EF3D553CC28}" destId="{7F3BE05F-3217-418C-8477-63E02C3067AB}" srcOrd="2" destOrd="0" presId="urn:microsoft.com/office/officeart/2008/layout/VerticalCircleList"/>
    <dgm:cxn modelId="{821F8606-CAAE-4F24-810E-F8F8C4FB2CC1}" type="presParOf" srcId="{17F1DD2B-ADBD-4336-9DCB-B2FDE38C78E0}" destId="{8F814528-7D97-48EF-8C27-06E0D0E2BFE5}" srcOrd="2" destOrd="0" presId="urn:microsoft.com/office/officeart/2008/layout/VerticalCircleList"/>
    <dgm:cxn modelId="{0C4FFD49-A8C9-41F1-A374-765CCF2E82C5}" type="presParOf" srcId="{8F814528-7D97-48EF-8C27-06E0D0E2BFE5}" destId="{D41E0351-2FF0-4AF8-9605-AC37E29F82EE}" srcOrd="0" destOrd="0" presId="urn:microsoft.com/office/officeart/2008/layout/VerticalCircleList"/>
    <dgm:cxn modelId="{AAF6AC23-D302-4189-B7A2-E6A848EF5270}" type="presParOf" srcId="{8F814528-7D97-48EF-8C27-06E0D0E2BFE5}" destId="{66C0460F-53B3-4F01-9538-F755B967D5BB}" srcOrd="1" destOrd="0" presId="urn:microsoft.com/office/officeart/2008/layout/VerticalCircleList"/>
    <dgm:cxn modelId="{0D37FED2-DD0F-4158-9317-A4296B54823D}" type="presParOf" srcId="{8F814528-7D97-48EF-8C27-06E0D0E2BFE5}" destId="{019E1AE4-0A46-4F7A-B1B5-AC7411972375}" srcOrd="2" destOrd="0" presId="urn:microsoft.com/office/officeart/2008/layout/VerticalCircleList"/>
    <dgm:cxn modelId="{220728CE-6FE3-4CB1-AC1A-3FEEB127C072}" type="presParOf" srcId="{17F1DD2B-ADBD-4336-9DCB-B2FDE38C78E0}" destId="{0E2650FE-AB5A-41CB-86C1-D7C79AFD2C72}" srcOrd="3" destOrd="0" presId="urn:microsoft.com/office/officeart/2008/layout/VerticalCircleList"/>
    <dgm:cxn modelId="{E588E46D-5873-4B4A-AB96-2693E677C941}" type="presParOf" srcId="{0E2650FE-AB5A-41CB-86C1-D7C79AFD2C72}" destId="{0959EB6F-C20B-4A89-921B-0F7BCCEDE2CD}" srcOrd="0" destOrd="0" presId="urn:microsoft.com/office/officeart/2008/layout/VerticalCircleList"/>
    <dgm:cxn modelId="{A361AC04-76D1-4DD2-ACB1-195A1B44B94A}" type="presParOf" srcId="{0E2650FE-AB5A-41CB-86C1-D7C79AFD2C72}" destId="{1D98BD01-A587-4A8E-8D55-3552E2CA830B}" srcOrd="1" destOrd="0" presId="urn:microsoft.com/office/officeart/2008/layout/VerticalCircleList"/>
    <dgm:cxn modelId="{20FC611C-6D97-468E-B7B7-CACDFA0A5AEA}" type="presParOf" srcId="{0E2650FE-AB5A-41CB-86C1-D7C79AFD2C72}" destId="{1F467DFB-9858-4220-9136-E5C90953083B}" srcOrd="2" destOrd="0" presId="urn:microsoft.com/office/officeart/2008/layout/VerticalCircleList"/>
    <dgm:cxn modelId="{D4EF37ED-E12E-4C75-8622-F4E5F3B499D5}" type="presParOf" srcId="{17F1DD2B-ADBD-4336-9DCB-B2FDE38C78E0}" destId="{614241F4-17EB-48A3-8C46-757BF4BB0374}" srcOrd="4" destOrd="0" presId="urn:microsoft.com/office/officeart/2008/layout/VerticalCircleList"/>
    <dgm:cxn modelId="{6A1F0B18-C7A9-499B-B666-1D784D855962}" type="presParOf" srcId="{614241F4-17EB-48A3-8C46-757BF4BB0374}" destId="{DFCC5B09-C5DA-4722-88DD-2016882F8E1D}" srcOrd="0" destOrd="0" presId="urn:microsoft.com/office/officeart/2008/layout/VerticalCircleList"/>
    <dgm:cxn modelId="{D5476FB3-A12A-41CD-84B1-F21949308DC3}" type="presParOf" srcId="{614241F4-17EB-48A3-8C46-757BF4BB0374}" destId="{FEE9ECD8-3AF2-4F56-9965-00EE88FD1F97}" srcOrd="1" destOrd="0" presId="urn:microsoft.com/office/officeart/2008/layout/VerticalCircleList"/>
    <dgm:cxn modelId="{CCC641F9-D152-46BC-A4F8-21F16F4C2D92}" type="presParOf" srcId="{614241F4-17EB-48A3-8C46-757BF4BB0374}" destId="{D6E4C57E-86DA-49AC-8858-FB86E10D2897}" srcOrd="2" destOrd="0" presId="urn:microsoft.com/office/officeart/2008/layout/VerticalCircleList"/>
    <dgm:cxn modelId="{728E4FA0-8CEF-46CA-ADD8-D3117522B444}" type="presParOf" srcId="{17F1DD2B-ADBD-4336-9DCB-B2FDE38C78E0}" destId="{EE174A6A-1313-40FD-A51D-C97D5E98F373}" srcOrd="5" destOrd="0" presId="urn:microsoft.com/office/officeart/2008/layout/VerticalCircleList"/>
    <dgm:cxn modelId="{2EFB01EE-9DF8-488D-BED9-8545AE3A220F}" type="presParOf" srcId="{EE174A6A-1313-40FD-A51D-C97D5E98F373}" destId="{832B6B4E-7B1F-41CF-9E9B-1359500C1F89}" srcOrd="0" destOrd="0" presId="urn:microsoft.com/office/officeart/2008/layout/VerticalCircleList"/>
    <dgm:cxn modelId="{82AED706-3C68-4D33-B055-7262C0B7A73C}" type="presParOf" srcId="{EE174A6A-1313-40FD-A51D-C97D5E98F373}" destId="{C956A4A7-2FD4-44EA-97E4-0555F251A139}" srcOrd="1" destOrd="0" presId="urn:microsoft.com/office/officeart/2008/layout/VerticalCircleList"/>
    <dgm:cxn modelId="{CE59A744-B314-4130-B654-63C90A4C64D5}" type="presParOf" srcId="{EE174A6A-1313-40FD-A51D-C97D5E98F373}" destId="{934DE1B0-23A4-4CCA-986F-2C1F5AD28717}" srcOrd="2" destOrd="0" presId="urn:microsoft.com/office/officeart/2008/layout/VerticalCircleList"/>
    <dgm:cxn modelId="{84C4B68D-AC9F-43A1-BBD6-D1A13EA942B4}" type="presParOf" srcId="{17F1DD2B-ADBD-4336-9DCB-B2FDE38C78E0}" destId="{21F5A319-D01E-401F-91EA-AC5D6670E3CB}" srcOrd="6" destOrd="0" presId="urn:microsoft.com/office/officeart/2008/layout/VerticalCircleList"/>
    <dgm:cxn modelId="{5F694885-D28D-467E-A5FE-AFDD769D47BE}" type="presParOf" srcId="{21F5A319-D01E-401F-91EA-AC5D6670E3CB}" destId="{633EAA5B-AC4A-4561-9615-B92B8EE85EBE}" srcOrd="0" destOrd="0" presId="urn:microsoft.com/office/officeart/2008/layout/VerticalCircleList"/>
    <dgm:cxn modelId="{39575480-29F4-474F-AFD5-0C42CE75D429}" type="presParOf" srcId="{21F5A319-D01E-401F-91EA-AC5D6670E3CB}" destId="{8D64489E-DE27-4E30-8632-78DCC3A14803}" srcOrd="1" destOrd="0" presId="urn:microsoft.com/office/officeart/2008/layout/VerticalCircleList"/>
    <dgm:cxn modelId="{1D6A6EEE-DB67-4578-9245-205CD79269D7}" type="presParOf" srcId="{21F5A319-D01E-401F-91EA-AC5D6670E3CB}" destId="{D43DD9CE-222D-477C-83E2-4AAC4D9B67DB}" srcOrd="2" destOrd="0" presId="urn:microsoft.com/office/officeart/2008/layout/VerticalCircleList"/>
    <dgm:cxn modelId="{8F2463EF-984B-49FF-B6D6-4C48CA5E0433}" type="presParOf" srcId="{17F1DD2B-ADBD-4336-9DCB-B2FDE38C78E0}" destId="{BBDE906C-1AC8-4A29-8031-D73CDD360088}" srcOrd="7" destOrd="0" presId="urn:microsoft.com/office/officeart/2008/layout/VerticalCircleList"/>
    <dgm:cxn modelId="{CE9E78A2-B89C-4BA4-9BA9-85D922C7B838}" type="presParOf" srcId="{BBDE906C-1AC8-4A29-8031-D73CDD360088}" destId="{1DAC657D-5091-4BBB-8BA4-E4430E6F718A}" srcOrd="0" destOrd="0" presId="urn:microsoft.com/office/officeart/2008/layout/VerticalCircleList"/>
    <dgm:cxn modelId="{78DA90ED-FDEC-4FCA-B680-ED9C04D12F53}" type="presParOf" srcId="{BBDE906C-1AC8-4A29-8031-D73CDD360088}" destId="{0D23618C-42FB-4062-ABAD-CB2A407118B1}" srcOrd="1" destOrd="0" presId="urn:microsoft.com/office/officeart/2008/layout/VerticalCircleList"/>
    <dgm:cxn modelId="{316A34B2-AD18-4F52-B314-844AD1B65676}" type="presParOf" srcId="{BBDE906C-1AC8-4A29-8031-D73CDD360088}" destId="{1C1D1CC2-5140-4036-B8CF-106EBF0D41E8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E001F-48DA-4E3B-847F-1B6C7C86889E}">
      <dsp:nvSpPr>
        <dsp:cNvPr id="0" name=""/>
        <dsp:cNvSpPr/>
      </dsp:nvSpPr>
      <dsp:spPr>
        <a:xfrm rot="5400000">
          <a:off x="425719" y="290084"/>
          <a:ext cx="1677031" cy="2119134"/>
        </a:xfrm>
        <a:prstGeom prst="hexagon">
          <a:avLst>
            <a:gd name="adj" fmla="val 25000"/>
            <a:gd name="vf" fmla="val 11547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Доходы </a:t>
          </a:r>
          <a:r>
            <a:rPr lang="ru-RU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            153 054 124,46 </a:t>
          </a:r>
          <a:r>
            <a:rPr lang="ru-RU" sz="18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руб.</a:t>
          </a:r>
        </a:p>
      </dsp:txBody>
      <dsp:txXfrm rot="-5400000">
        <a:off x="557857" y="790640"/>
        <a:ext cx="1412756" cy="1118021"/>
      </dsp:txXfrm>
    </dsp:sp>
    <dsp:sp modelId="{E1E8A574-50DB-45BF-811E-7630E7068F29}">
      <dsp:nvSpPr>
        <dsp:cNvPr id="0" name=""/>
        <dsp:cNvSpPr/>
      </dsp:nvSpPr>
      <dsp:spPr>
        <a:xfrm>
          <a:off x="1932853" y="43405"/>
          <a:ext cx="1095952" cy="880441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2026 </a:t>
          </a:r>
          <a:r>
            <a:rPr lang="ru-RU" sz="1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год</a:t>
          </a:r>
        </a:p>
      </dsp:txBody>
      <dsp:txXfrm>
        <a:off x="1932853" y="43405"/>
        <a:ext cx="1095952" cy="880441"/>
      </dsp:txXfrm>
    </dsp:sp>
    <dsp:sp modelId="{0CA705A6-D8F2-4515-9D8F-8B337F2C8067}">
      <dsp:nvSpPr>
        <dsp:cNvPr id="0" name=""/>
        <dsp:cNvSpPr/>
      </dsp:nvSpPr>
      <dsp:spPr>
        <a:xfrm rot="16200000" flipH="1">
          <a:off x="1805513" y="458788"/>
          <a:ext cx="167703" cy="57032"/>
        </a:xfrm>
        <a:prstGeom prst="hexagon">
          <a:avLst>
            <a:gd name="adj" fmla="val 25000"/>
            <a:gd name="vf" fmla="val 11547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867217" y="422181"/>
        <a:ext cx="44294" cy="130247"/>
      </dsp:txXfrm>
    </dsp:sp>
    <dsp:sp modelId="{CF7ECF3A-5835-4DF1-B4CD-FB17F359E289}">
      <dsp:nvSpPr>
        <dsp:cNvPr id="0" name=""/>
        <dsp:cNvSpPr/>
      </dsp:nvSpPr>
      <dsp:spPr>
        <a:xfrm rot="5400000">
          <a:off x="2650356" y="190012"/>
          <a:ext cx="1677031" cy="2247936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Расходы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153 054 124,46руб.</a:t>
          </a:r>
          <a:endParaRPr lang="ru-RU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2739560" y="754969"/>
        <a:ext cx="1498624" cy="1118021"/>
      </dsp:txXfrm>
    </dsp:sp>
    <dsp:sp modelId="{5CFA0CED-DADB-413F-9D65-D3D88EEF5C6B}">
      <dsp:nvSpPr>
        <dsp:cNvPr id="0" name=""/>
        <dsp:cNvSpPr/>
      </dsp:nvSpPr>
      <dsp:spPr>
        <a:xfrm>
          <a:off x="1356801" y="2194181"/>
          <a:ext cx="1811193" cy="1006218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Дефицит 0,0 руб.</a:t>
          </a:r>
        </a:p>
      </dsp:txBody>
      <dsp:txXfrm>
        <a:off x="1356801" y="2194181"/>
        <a:ext cx="1811193" cy="1006218"/>
      </dsp:txXfrm>
    </dsp:sp>
    <dsp:sp modelId="{165AC6F7-C62B-40E2-824E-5CCFB9FD7C97}">
      <dsp:nvSpPr>
        <dsp:cNvPr id="0" name=""/>
        <dsp:cNvSpPr/>
      </dsp:nvSpPr>
      <dsp:spPr>
        <a:xfrm rot="5400000" flipH="1" flipV="1">
          <a:off x="1203888" y="2659626"/>
          <a:ext cx="50428" cy="45725"/>
        </a:xfrm>
        <a:prstGeom prst="hexagon">
          <a:avLst>
            <a:gd name="adj" fmla="val 25000"/>
            <a:gd name="vf" fmla="val 11547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213504" y="2665288"/>
        <a:ext cx="31195" cy="344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E001F-48DA-4E3B-847F-1B6C7C86889E}">
      <dsp:nvSpPr>
        <dsp:cNvPr id="0" name=""/>
        <dsp:cNvSpPr/>
      </dsp:nvSpPr>
      <dsp:spPr>
        <a:xfrm rot="5400000">
          <a:off x="387417" y="344301"/>
          <a:ext cx="1526148" cy="2133666"/>
        </a:xfrm>
        <a:prstGeom prst="hexagon">
          <a:avLst>
            <a:gd name="adj" fmla="val 25000"/>
            <a:gd name="vf" fmla="val 11547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Доходы </a:t>
          </a:r>
          <a:endParaRPr lang="ru-RU" sz="17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156 404 242,02 </a:t>
          </a:r>
          <a:r>
            <a:rPr lang="ru-RU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руб</a:t>
          </a:r>
          <a:r>
            <a:rPr lang="ru-RU" sz="17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</a:p>
      </dsp:txBody>
      <dsp:txXfrm rot="-5400000">
        <a:off x="439269" y="902418"/>
        <a:ext cx="1422444" cy="1017432"/>
      </dsp:txXfrm>
    </dsp:sp>
    <dsp:sp modelId="{E1E8A574-50DB-45BF-811E-7630E7068F29}">
      <dsp:nvSpPr>
        <dsp:cNvPr id="0" name=""/>
        <dsp:cNvSpPr/>
      </dsp:nvSpPr>
      <dsp:spPr>
        <a:xfrm>
          <a:off x="1811855" y="216028"/>
          <a:ext cx="997349" cy="801228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2027 </a:t>
          </a:r>
          <a:r>
            <a:rPr lang="ru-RU" sz="17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год</a:t>
          </a:r>
        </a:p>
      </dsp:txBody>
      <dsp:txXfrm>
        <a:off x="1811855" y="216028"/>
        <a:ext cx="997349" cy="801228"/>
      </dsp:txXfrm>
    </dsp:sp>
    <dsp:sp modelId="{0CA705A6-D8F2-4515-9D8F-8B337F2C8067}">
      <dsp:nvSpPr>
        <dsp:cNvPr id="0" name=""/>
        <dsp:cNvSpPr/>
      </dsp:nvSpPr>
      <dsp:spPr>
        <a:xfrm rot="16200000" flipH="1">
          <a:off x="1617472" y="554409"/>
          <a:ext cx="152614" cy="51901"/>
        </a:xfrm>
        <a:prstGeom prst="hexagon">
          <a:avLst>
            <a:gd name="adj" fmla="val 25000"/>
            <a:gd name="vf" fmla="val 11547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673624" y="521096"/>
        <a:ext cx="40309" cy="118528"/>
      </dsp:txXfrm>
    </dsp:sp>
    <dsp:sp modelId="{CF7ECF3A-5835-4DF1-B4CD-FB17F359E289}">
      <dsp:nvSpPr>
        <dsp:cNvPr id="0" name=""/>
        <dsp:cNvSpPr/>
      </dsp:nvSpPr>
      <dsp:spPr>
        <a:xfrm rot="5400000">
          <a:off x="2573178" y="318798"/>
          <a:ext cx="1526163" cy="2184718"/>
        </a:xfrm>
        <a:prstGeom prst="hexagon">
          <a:avLst>
            <a:gd name="adj" fmla="val 25000"/>
            <a:gd name="vf" fmla="val 11547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Расходы </a:t>
          </a:r>
          <a:endParaRPr lang="ru-RU" sz="16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156 404 242,02 руб</a:t>
          </a:r>
          <a:r>
            <a:rPr lang="ru-RU" sz="16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.</a:t>
          </a:r>
        </a:p>
      </dsp:txBody>
      <dsp:txXfrm rot="-5400000">
        <a:off x="2608021" y="902437"/>
        <a:ext cx="1456478" cy="1017442"/>
      </dsp:txXfrm>
    </dsp:sp>
    <dsp:sp modelId="{5CFA0CED-DADB-413F-9D65-D3D88EEF5C6B}">
      <dsp:nvSpPr>
        <dsp:cNvPr id="0" name=""/>
        <dsp:cNvSpPr/>
      </dsp:nvSpPr>
      <dsp:spPr>
        <a:xfrm>
          <a:off x="1379808" y="2088233"/>
          <a:ext cx="1648240" cy="91568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Дефицит 0,0 руб.</a:t>
          </a:r>
        </a:p>
      </dsp:txBody>
      <dsp:txXfrm>
        <a:off x="1379808" y="2088233"/>
        <a:ext cx="1648240" cy="915689"/>
      </dsp:txXfrm>
    </dsp:sp>
    <dsp:sp modelId="{165AC6F7-C62B-40E2-824E-5CCFB9FD7C97}">
      <dsp:nvSpPr>
        <dsp:cNvPr id="0" name=""/>
        <dsp:cNvSpPr/>
      </dsp:nvSpPr>
      <dsp:spPr>
        <a:xfrm rot="5400000">
          <a:off x="1081660" y="2503713"/>
          <a:ext cx="59061" cy="45780"/>
        </a:xfrm>
        <a:prstGeom prst="hexagon">
          <a:avLst>
            <a:gd name="adj" fmla="val 25000"/>
            <a:gd name="vf" fmla="val 11547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 rot="-5400000">
        <a:off x="1095072" y="2505810"/>
        <a:ext cx="32236" cy="415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DA2729-9238-478E-A6FE-C234B2753F3A}">
      <dsp:nvSpPr>
        <dsp:cNvPr id="0" name=""/>
        <dsp:cNvSpPr/>
      </dsp:nvSpPr>
      <dsp:spPr>
        <a:xfrm>
          <a:off x="1169863" y="258"/>
          <a:ext cx="892709" cy="892709"/>
        </a:xfrm>
        <a:prstGeom prst="ellipse">
          <a:avLst/>
        </a:prstGeom>
        <a:solidFill>
          <a:srgbClr val="CCFF66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65ED712-0AEC-42B5-B08D-765258830D33}">
      <dsp:nvSpPr>
        <dsp:cNvPr id="0" name=""/>
        <dsp:cNvSpPr/>
      </dsp:nvSpPr>
      <dsp:spPr>
        <a:xfrm>
          <a:off x="1616218" y="258"/>
          <a:ext cx="4762933" cy="8927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Физическая культура и спорт,                                    209 811 004,69 (61,7%)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16218" y="258"/>
        <a:ext cx="4762933" cy="892709"/>
      </dsp:txXfrm>
    </dsp:sp>
    <dsp:sp modelId="{A9851CED-3950-4965-A3C4-AF7632CD9095}">
      <dsp:nvSpPr>
        <dsp:cNvPr id="0" name=""/>
        <dsp:cNvSpPr/>
      </dsp:nvSpPr>
      <dsp:spPr>
        <a:xfrm>
          <a:off x="1169863" y="892968"/>
          <a:ext cx="892709" cy="892709"/>
        </a:xfrm>
        <a:prstGeom prst="ellipse">
          <a:avLst/>
        </a:prstGeom>
        <a:gradFill flip="none" rotWithShape="0">
          <a:gsLst>
            <a:gs pos="0">
              <a:srgbClr val="8064A2">
                <a:hueOff val="0"/>
                <a:satOff val="0"/>
                <a:lumOff val="0"/>
                <a:shade val="30000"/>
                <a:satMod val="115000"/>
              </a:srgbClr>
            </a:gs>
            <a:gs pos="50000">
              <a:srgbClr val="8064A2">
                <a:hueOff val="0"/>
                <a:satOff val="0"/>
                <a:lumOff val="0"/>
                <a:shade val="67500"/>
                <a:satMod val="115000"/>
              </a:srgbClr>
            </a:gs>
            <a:gs pos="100000">
              <a:srgbClr val="8064A2">
                <a:hueOff val="0"/>
                <a:satOff val="0"/>
                <a:lumOff val="0"/>
                <a:shade val="100000"/>
                <a:satMod val="115000"/>
              </a:srgbClr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F3BE05F-3217-418C-8477-63E02C3067AB}">
      <dsp:nvSpPr>
        <dsp:cNvPr id="0" name=""/>
        <dsp:cNvSpPr/>
      </dsp:nvSpPr>
      <dsp:spPr>
        <a:xfrm>
          <a:off x="1616218" y="892968"/>
          <a:ext cx="4762933" cy="8927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Жилищно-коммунальное хозяйство,                                 57 612 314,36 (16,9%)  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16218" y="892968"/>
        <a:ext cx="4762933" cy="892709"/>
      </dsp:txXfrm>
    </dsp:sp>
    <dsp:sp modelId="{66C0460F-53B3-4F01-9538-F755B967D5BB}">
      <dsp:nvSpPr>
        <dsp:cNvPr id="0" name=""/>
        <dsp:cNvSpPr/>
      </dsp:nvSpPr>
      <dsp:spPr>
        <a:xfrm>
          <a:off x="1169863" y="1785678"/>
          <a:ext cx="892709" cy="892709"/>
        </a:xfrm>
        <a:prstGeom prst="ellipse">
          <a:avLst/>
        </a:prstGeom>
        <a:solidFill>
          <a:srgbClr val="00B0F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19E1AE4-0A46-4F7A-B1B5-AC7411972375}">
      <dsp:nvSpPr>
        <dsp:cNvPr id="0" name=""/>
        <dsp:cNvSpPr/>
      </dsp:nvSpPr>
      <dsp:spPr>
        <a:xfrm>
          <a:off x="1616218" y="1785678"/>
          <a:ext cx="4762933" cy="8927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Национальная экономика,                             52 697 938,74  (15,5%)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16218" y="1785678"/>
        <a:ext cx="4762933" cy="892709"/>
      </dsp:txXfrm>
    </dsp:sp>
    <dsp:sp modelId="{1D98BD01-A587-4A8E-8D55-3552E2CA830B}">
      <dsp:nvSpPr>
        <dsp:cNvPr id="0" name=""/>
        <dsp:cNvSpPr/>
      </dsp:nvSpPr>
      <dsp:spPr>
        <a:xfrm>
          <a:off x="1169863" y="2678388"/>
          <a:ext cx="892709" cy="892709"/>
        </a:xfrm>
        <a:prstGeom prst="ellipse">
          <a:avLst/>
        </a:prstGeom>
        <a:solidFill>
          <a:srgbClr val="F79646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F467DFB-9858-4220-9136-E5C90953083B}">
      <dsp:nvSpPr>
        <dsp:cNvPr id="0" name=""/>
        <dsp:cNvSpPr/>
      </dsp:nvSpPr>
      <dsp:spPr>
        <a:xfrm>
          <a:off x="1616218" y="2678388"/>
          <a:ext cx="4762933" cy="8927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Культура, кинематография,                                          9 949 687,00 (2,9%)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16218" y="2678388"/>
        <a:ext cx="4762933" cy="892709"/>
      </dsp:txXfrm>
    </dsp:sp>
    <dsp:sp modelId="{FEE9ECD8-3AF2-4F56-9965-00EE88FD1F97}">
      <dsp:nvSpPr>
        <dsp:cNvPr id="0" name=""/>
        <dsp:cNvSpPr/>
      </dsp:nvSpPr>
      <dsp:spPr>
        <a:xfrm>
          <a:off x="1169863" y="3571098"/>
          <a:ext cx="892709" cy="892709"/>
        </a:xfrm>
        <a:prstGeom prst="ellipse">
          <a:avLst/>
        </a:prstGeom>
        <a:solidFill>
          <a:srgbClr val="92D05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6E4C57E-86DA-49AC-8858-FB86E10D2897}">
      <dsp:nvSpPr>
        <dsp:cNvPr id="0" name=""/>
        <dsp:cNvSpPr/>
      </dsp:nvSpPr>
      <dsp:spPr>
        <a:xfrm>
          <a:off x="1616218" y="3571098"/>
          <a:ext cx="4762933" cy="8927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Общегосударственные вопросы,                    5 468 719,00 (1,6%)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16218" y="3571098"/>
        <a:ext cx="4762933" cy="892709"/>
      </dsp:txXfrm>
    </dsp:sp>
    <dsp:sp modelId="{C956A4A7-2FD4-44EA-97E4-0555F251A139}">
      <dsp:nvSpPr>
        <dsp:cNvPr id="0" name=""/>
        <dsp:cNvSpPr/>
      </dsp:nvSpPr>
      <dsp:spPr>
        <a:xfrm>
          <a:off x="1169863" y="4463808"/>
          <a:ext cx="892709" cy="892709"/>
        </a:xfrm>
        <a:prstGeom prst="ellipse">
          <a:avLst/>
        </a:prstGeom>
        <a:solidFill>
          <a:srgbClr val="7030A0">
            <a:alpha val="39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34DE1B0-23A4-4CCA-986F-2C1F5AD28717}">
      <dsp:nvSpPr>
        <dsp:cNvPr id="0" name=""/>
        <dsp:cNvSpPr/>
      </dsp:nvSpPr>
      <dsp:spPr>
        <a:xfrm>
          <a:off x="1616218" y="4463808"/>
          <a:ext cx="4762933" cy="8927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Социальная политика,                                       2 807 935,00 (0,8%)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16218" y="4463808"/>
        <a:ext cx="4762933" cy="892709"/>
      </dsp:txXfrm>
    </dsp:sp>
    <dsp:sp modelId="{8D64489E-DE27-4E30-8632-78DCC3A14803}">
      <dsp:nvSpPr>
        <dsp:cNvPr id="0" name=""/>
        <dsp:cNvSpPr/>
      </dsp:nvSpPr>
      <dsp:spPr>
        <a:xfrm>
          <a:off x="1169863" y="5356518"/>
          <a:ext cx="892709" cy="892709"/>
        </a:xfrm>
        <a:prstGeom prst="ellipse">
          <a:avLst/>
        </a:prstGeom>
        <a:solidFill>
          <a:srgbClr val="4BACC6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43DD9CE-222D-477C-83E2-4AAC4D9B67DB}">
      <dsp:nvSpPr>
        <dsp:cNvPr id="0" name=""/>
        <dsp:cNvSpPr/>
      </dsp:nvSpPr>
      <dsp:spPr>
        <a:xfrm>
          <a:off x="1616218" y="5356518"/>
          <a:ext cx="4762933" cy="8927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Охрана окружающей среды,                            1 000 000,00 (0,3%)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16218" y="5356518"/>
        <a:ext cx="4762933" cy="892709"/>
      </dsp:txXfrm>
    </dsp:sp>
    <dsp:sp modelId="{0D23618C-42FB-4062-ABAD-CB2A407118B1}">
      <dsp:nvSpPr>
        <dsp:cNvPr id="0" name=""/>
        <dsp:cNvSpPr/>
      </dsp:nvSpPr>
      <dsp:spPr>
        <a:xfrm>
          <a:off x="1169863" y="6249228"/>
          <a:ext cx="892709" cy="892709"/>
        </a:xfrm>
        <a:prstGeom prst="ellipse">
          <a:avLst/>
        </a:prstGeom>
        <a:solidFill>
          <a:srgbClr val="FC9F42">
            <a:alpha val="49804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C1D1CC2-5140-4036-B8CF-106EBF0D41E8}">
      <dsp:nvSpPr>
        <dsp:cNvPr id="0" name=""/>
        <dsp:cNvSpPr/>
      </dsp:nvSpPr>
      <dsp:spPr>
        <a:xfrm>
          <a:off x="1616218" y="6249228"/>
          <a:ext cx="4762933" cy="892709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Национальная безопасность и правоохранительная деятельность,                         600 000,00 (0,2%)</a:t>
          </a:r>
          <a:endParaRPr lang="ru-RU" sz="2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616218" y="6249228"/>
        <a:ext cx="4762933" cy="892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0.48069</cdr:x>
      <cdr:y>0.48654</cdr:y>
    </cdr:from>
    <cdr:to>
      <cdr:x>0.65808</cdr:x>
      <cdr:y>0.59834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00400" y="2238376"/>
          <a:ext cx="1181100" cy="514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2025 </a:t>
          </a:r>
          <a:r>
            <a:rPr lang="ru-RU" sz="1100" dirty="0"/>
            <a:t>год:</a:t>
          </a:r>
        </a:p>
        <a:p xmlns:a="http://schemas.openxmlformats.org/drawingml/2006/main">
          <a:r>
            <a:rPr lang="ru-RU" dirty="0" smtClean="0"/>
            <a:t>339 947 598,79</a:t>
          </a:r>
          <a:r>
            <a:rPr lang="ru-RU" sz="1100" baseline="0" dirty="0" smtClean="0"/>
            <a:t> </a:t>
          </a:r>
          <a:r>
            <a:rPr lang="ru-RU" sz="1100" dirty="0"/>
            <a:t>руб.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77DC7-443B-4FBF-AB23-3D85C022474F}" type="datetimeFigureOut">
              <a:rPr lang="ru-RU" smtClean="0"/>
              <a:t>26.12.2024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716CF-4FE0-4226-AC3D-C5427E7109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272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460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716CF-4FE0-4226-AC3D-C5427E7109E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20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14500" y="685800"/>
            <a:ext cx="3429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716CF-4FE0-4226-AC3D-C5427E7109E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193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5785" y="7846524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419100" y="7118337"/>
            <a:ext cx="9304020" cy="1792817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19100" y="5699760"/>
            <a:ext cx="9304020" cy="1341120"/>
          </a:xfrm>
        </p:spPr>
        <p:txBody>
          <a:bodyPr anchor="b"/>
          <a:lstStyle>
            <a:lvl1pPr marL="0" indent="0" algn="l">
              <a:buNone/>
              <a:defRPr sz="3000">
                <a:solidFill>
                  <a:schemeClr val="tx2">
                    <a:shade val="75000"/>
                  </a:schemeClr>
                </a:solidFill>
              </a:defRPr>
            </a:lvl1pPr>
            <a:lvl2pPr marL="574746" indent="0" algn="ctr">
              <a:buNone/>
            </a:lvl2pPr>
            <a:lvl3pPr marL="1149492" indent="0" algn="ctr">
              <a:buNone/>
            </a:lvl3pPr>
            <a:lvl4pPr marL="1724238" indent="0" algn="ctr">
              <a:buNone/>
            </a:lvl4pPr>
            <a:lvl5pPr marL="2298984" indent="0" algn="ctr">
              <a:buNone/>
            </a:lvl5pPr>
            <a:lvl6pPr marL="2873731" indent="0" algn="ctr">
              <a:buNone/>
            </a:lvl6pPr>
            <a:lvl7pPr marL="3448477" indent="0" algn="ctr">
              <a:buNone/>
            </a:lvl7pPr>
            <a:lvl8pPr marL="4023223" indent="0" algn="ctr">
              <a:buNone/>
            </a:lvl8pPr>
            <a:lvl9pPr marL="4597969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9052560" y="9495130"/>
            <a:ext cx="834847" cy="362102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43800" y="805605"/>
            <a:ext cx="2011680" cy="8582237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805605"/>
            <a:ext cx="6873240" cy="8582237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939540" y="111761"/>
            <a:ext cx="3185160" cy="423757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9052560" y="9495130"/>
            <a:ext cx="834847" cy="362102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5785" y="5052524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19100" y="2458720"/>
            <a:ext cx="9304020" cy="1788160"/>
          </a:xfrm>
        </p:spPr>
        <p:txBody>
          <a:bodyPr anchor="b"/>
          <a:lstStyle>
            <a:lvl1pPr marL="0" indent="0" algn="r">
              <a:buNone/>
              <a:defRPr sz="25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8522" y="4322392"/>
            <a:ext cx="9555480" cy="1737743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31927" y="670560"/>
            <a:ext cx="9555480" cy="123383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35280" y="2346960"/>
            <a:ext cx="4610100" cy="6929120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5113020" y="2346960"/>
            <a:ext cx="4777740" cy="6929120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35280" y="7934960"/>
            <a:ext cx="9471660" cy="129455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9588" y="977900"/>
            <a:ext cx="4719612" cy="938318"/>
          </a:xfrm>
        </p:spPr>
        <p:txBody>
          <a:bodyPr anchor="ctr"/>
          <a:lstStyle>
            <a:lvl1pPr marL="0" indent="0">
              <a:buNone/>
              <a:defRPr sz="23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5109528" y="977900"/>
            <a:ext cx="4721465" cy="938318"/>
          </a:xfrm>
        </p:spPr>
        <p:txBody>
          <a:bodyPr anchor="ctr"/>
          <a:lstStyle>
            <a:lvl1pPr marL="0" indent="0">
              <a:buNone/>
              <a:defRPr sz="23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500" b="1"/>
            </a:lvl2pPr>
            <a:lvl3pPr>
              <a:buNone/>
              <a:defRPr sz="23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09588" y="1930189"/>
            <a:ext cx="4719612" cy="57812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5113603" y="1930189"/>
            <a:ext cx="4717390" cy="57812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52560" y="9499600"/>
            <a:ext cx="838200" cy="362102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65785" y="8829041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31927" y="670560"/>
            <a:ext cx="9555480" cy="123383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65785" y="8578706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2920" y="8046720"/>
            <a:ext cx="9304020" cy="763693"/>
          </a:xfrm>
        </p:spPr>
        <p:txBody>
          <a:bodyPr anchor="ctr"/>
          <a:lstStyle>
            <a:lvl1pPr algn="l">
              <a:buNone/>
              <a:defRPr sz="25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502921" y="894080"/>
            <a:ext cx="3309144" cy="704088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500"/>
            </a:lvl2pPr>
            <a:lvl3pPr>
              <a:buNone/>
              <a:defRPr sz="13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932555" y="894080"/>
            <a:ext cx="5874385" cy="7040880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855720" y="904397"/>
            <a:ext cx="5532120" cy="536448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40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19100" y="7324182"/>
            <a:ext cx="6454140" cy="766022"/>
          </a:xfrm>
        </p:spPr>
        <p:txBody>
          <a:bodyPr anchor="ctr"/>
          <a:lstStyle>
            <a:lvl1pPr algn="l">
              <a:buNone/>
              <a:defRPr sz="25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419100" y="8115387"/>
            <a:ext cx="6454140" cy="1126913"/>
          </a:xfrm>
        </p:spPr>
        <p:txBody>
          <a:bodyPr lIns="137939" tIns="0"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5785" y="1541318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35280" y="2279438"/>
            <a:ext cx="9555480" cy="6638079"/>
          </a:xfrm>
          <a:prstGeom prst="rect">
            <a:avLst/>
          </a:prstGeom>
        </p:spPr>
        <p:txBody>
          <a:bodyPr vert="horz" lIns="114949" tIns="57475" rIns="114949" bIns="57475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7124700" y="111761"/>
            <a:ext cx="2766060" cy="423757"/>
          </a:xfrm>
          <a:prstGeom prst="rect">
            <a:avLst/>
          </a:prstGeom>
        </p:spPr>
        <p:txBody>
          <a:bodyPr vert="horz" lIns="114949" tIns="57475" rIns="114949" bIns="57475"/>
          <a:lstStyle>
            <a:lvl1pPr algn="l" eaLnBrk="1" latinLnBrk="0" hangingPunct="1">
              <a:defRPr kumimoji="0" sz="15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12/26/2024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436620" y="111761"/>
            <a:ext cx="3688080" cy="423757"/>
          </a:xfrm>
          <a:prstGeom prst="rect">
            <a:avLst/>
          </a:prstGeom>
        </p:spPr>
        <p:txBody>
          <a:bodyPr vert="horz" lIns="114949" tIns="57475" rIns="114949" bIns="57475"/>
          <a:lstStyle>
            <a:lvl1pPr algn="r" eaLnBrk="1" latinLnBrk="0" hangingPunct="1">
              <a:defRPr kumimoji="0" sz="15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052560" y="9499601"/>
            <a:ext cx="838200" cy="358563"/>
          </a:xfrm>
          <a:prstGeom prst="rect">
            <a:avLst/>
          </a:prstGeom>
        </p:spPr>
        <p:txBody>
          <a:bodyPr vert="horz" lIns="114949" tIns="57475" rIns="114949" bIns="57475"/>
          <a:lstStyle>
            <a:lvl1pPr algn="r" eaLnBrk="1" latinLnBrk="0" hangingPunct="1">
              <a:defRPr kumimoji="0" sz="15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35280" y="670560"/>
            <a:ext cx="9555480" cy="1229360"/>
          </a:xfrm>
          <a:prstGeom prst="rect">
            <a:avLst/>
          </a:prstGeom>
        </p:spPr>
        <p:txBody>
          <a:bodyPr vert="horz" lIns="114949" tIns="57475" rIns="114949" bIns="57475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65785" y="1541318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65785" y="1551714"/>
            <a:ext cx="9492615" cy="3492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49" tIns="57475" rIns="114949" bIns="57475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431060" indent="-43106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4000" kern="1200">
          <a:solidFill>
            <a:schemeClr val="tx2"/>
          </a:solidFill>
          <a:latin typeface="+mn-lt"/>
          <a:ea typeface="+mn-ea"/>
          <a:cs typeface="+mn-cs"/>
        </a:defRPr>
      </a:lvl1pPr>
      <a:lvl2pPr marL="933962" indent="-359216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3500" kern="1200">
          <a:solidFill>
            <a:schemeClr val="tx2"/>
          </a:solidFill>
          <a:latin typeface="+mn-lt"/>
          <a:ea typeface="+mn-ea"/>
          <a:cs typeface="+mn-cs"/>
        </a:defRPr>
      </a:lvl2pPr>
      <a:lvl3pPr marL="1436865" indent="-28737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3000" kern="1200">
          <a:solidFill>
            <a:schemeClr val="tx2"/>
          </a:solidFill>
          <a:latin typeface="+mn-lt"/>
          <a:ea typeface="+mn-ea"/>
          <a:cs typeface="+mn-cs"/>
        </a:defRPr>
      </a:lvl3pPr>
      <a:lvl4pPr marL="2011611" indent="-28737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500" kern="1200">
          <a:solidFill>
            <a:schemeClr val="tx2"/>
          </a:solidFill>
          <a:latin typeface="+mn-lt"/>
          <a:ea typeface="+mn-ea"/>
          <a:cs typeface="+mn-cs"/>
        </a:defRPr>
      </a:lvl4pPr>
      <a:lvl5pPr marL="2586358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5pPr>
      <a:lvl6pPr marL="3161104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6pPr>
      <a:lvl7pPr marL="3735850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7pPr>
      <a:lvl8pPr marL="4310596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20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885342" indent="-28737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8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747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94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2423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989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737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4484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5979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chart" Target="../charts/char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44824" y="492696"/>
            <a:ext cx="7560839" cy="8640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0" tIns="0" rIns="0" bIns="0">
            <a:noAutofit/>
            <a:sp3d extrusionH="57150">
              <a:bevelT w="38100" h="38100" prst="angle"/>
              <a:bevelB w="38100" h="38100" prst="angle"/>
              <a:extrusionClr>
                <a:schemeClr val="bg2">
                  <a:lumMod val="50000"/>
                </a:schemeClr>
              </a:extrusionClr>
            </a:sp3d>
          </a:bodyPr>
          <a:lstStyle/>
          <a:p>
            <a:r>
              <a:rPr lang="ru" sz="5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БЮДЖЕТ</a:t>
            </a:r>
            <a:r>
              <a:rPr lang="ru" sz="29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 </a:t>
            </a:r>
            <a:r>
              <a:rPr lang="ru" sz="5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ДЛЯ</a:t>
            </a:r>
            <a:r>
              <a:rPr lang="ru" sz="5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 </a:t>
            </a:r>
            <a:r>
              <a:rPr lang="ru" sz="5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Trebuchet MS"/>
              </a:rPr>
              <a:t>ГРАЖДАН</a:t>
            </a:r>
            <a:endParaRPr lang="ru" sz="5000" b="1" i="1" dirty="0">
              <a:solidFill>
                <a:schemeClr val="accent4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rebuchet M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4705" y="2076872"/>
            <a:ext cx="8928991" cy="7709795"/>
          </a:xfrm>
          <a:prstGeom prst="rect">
            <a:avLst/>
          </a:prstGeom>
          <a:noFill/>
        </p:spPr>
        <p:txBody>
          <a:bodyPr wrap="square" lIns="91430" tIns="45716" rIns="91430" bIns="45716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ГОРОДСКОГО СОВЕТА НАРОДНЫХ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ДЕПУТАТОВ ОТ 25.12.2024 ГОДА №5-45</a:t>
            </a:r>
            <a:endParaRPr lang="ru-RU" sz="4500" b="1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 БЮДЖЕТЕ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КАРАЧЕВСКОГО ГОРОДСКОГО ПОСЕЛЕНИЯ КАРАЧЕВСКОГО </a:t>
            </a:r>
            <a:endParaRPr lang="ru-RU" sz="4500" b="1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МУНИЦИПАЛЬНОГО РАЙОНА</a:t>
            </a:r>
          </a:p>
          <a:p>
            <a:pPr algn="ctr"/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БРЯНСКОЙ ОБЛАСТИ НА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2025 </a:t>
            </a:r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 И НА ПЛАНОВЫЙ ПЕРИОД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2026 </a:t>
            </a:r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  <a:r>
              <a:rPr lang="ru-RU" sz="4500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2027 </a:t>
            </a:r>
            <a:r>
              <a:rPr lang="ru-RU" sz="4500" b="1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ГОДА»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760" y="2652936"/>
            <a:ext cx="8136904" cy="587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200132">
              <a:lnSpc>
                <a:spcPct val="119000"/>
              </a:lnSpc>
              <a:spcAft>
                <a:spcPts val="630"/>
              </a:spcAft>
              <a:buAutoNum type="arabicPeriod"/>
              <a:tabLst>
                <a:tab pos="200132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ПОКАЗАТЕЛИ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СОЦИАЛЬНО-ЭКОНОМИЧЕСКОГО РАЗВИТИЯ КАРАЧЕВСКОГО 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ГОРОДСКОГО ПОСЕЛЕНИЯ КАРАЧЕВСКОГО МУНИЦИПАЛЬНОГО РАЙОНА БРЯНСКОЙ ОБЛАСТИ</a:t>
            </a:r>
          </a:p>
          <a:p>
            <a:pPr lvl="0" defTabSz="200132">
              <a:lnSpc>
                <a:spcPct val="119000"/>
              </a:lnSpc>
              <a:spcAft>
                <a:spcPts val="630"/>
              </a:spcAft>
              <a:tabLst>
                <a:tab pos="200132" algn="l"/>
              </a:tabLst>
            </a:pPr>
            <a:endParaRPr lang="ru" sz="1000" i="1" dirty="0">
              <a:solidFill>
                <a:prstClr val="black"/>
              </a:solidFill>
              <a:latin typeface="Arial"/>
            </a:endParaRPr>
          </a:p>
          <a:p>
            <a:pPr marL="457200" lvl="0" indent="-457200" defTabSz="218417">
              <a:lnSpc>
                <a:spcPct val="121000"/>
              </a:lnSpc>
              <a:spcAft>
                <a:spcPts val="630"/>
              </a:spcAft>
              <a:buAutoNum type="arabicPeriod" startAt="2"/>
              <a:tabLst>
                <a:tab pos="218417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ОСНОВНЫЕ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ПАРАМЕТРЫ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БЮДЖЕТА ГОРОДСКОГО ПОСЕЛЕНИЯ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НА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2025 - 2027 ГОДЫ</a:t>
            </a:r>
          </a:p>
          <a:p>
            <a:pPr lvl="0" defTabSz="218417">
              <a:lnSpc>
                <a:spcPct val="121000"/>
              </a:lnSpc>
              <a:spcAft>
                <a:spcPts val="630"/>
              </a:spcAft>
              <a:tabLst>
                <a:tab pos="218417" algn="l"/>
              </a:tabLst>
            </a:pPr>
            <a:endParaRPr lang="ru" sz="1000" i="1" dirty="0">
              <a:solidFill>
                <a:prstClr val="black"/>
              </a:solidFill>
              <a:latin typeface="Arial"/>
            </a:endParaRPr>
          </a:p>
          <a:p>
            <a:pPr marL="457200" lvl="0" indent="-457200" defTabSz="212322">
              <a:lnSpc>
                <a:spcPct val="120000"/>
              </a:lnSpc>
              <a:spcAft>
                <a:spcPts val="630"/>
              </a:spcAft>
              <a:buAutoNum type="arabicPeriod" startAt="3"/>
              <a:tabLst>
                <a:tab pos="212322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СТРУКТУРА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ДОХОДОВ БЮДЖЕТА КАРАЧЕВСКОГО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ГОРОДСКОГО ПОСЕЛЕНИЯ</a:t>
            </a:r>
          </a:p>
          <a:p>
            <a:pPr lvl="0" defTabSz="212322">
              <a:lnSpc>
                <a:spcPct val="120000"/>
              </a:lnSpc>
              <a:spcAft>
                <a:spcPts val="630"/>
              </a:spcAft>
              <a:tabLst>
                <a:tab pos="212322" algn="l"/>
              </a:tabLst>
            </a:pPr>
            <a:endParaRPr lang="ru" sz="1000" i="1" dirty="0">
              <a:solidFill>
                <a:prstClr val="black"/>
              </a:solidFill>
              <a:latin typeface="Arial"/>
            </a:endParaRPr>
          </a:p>
          <a:p>
            <a:pPr marL="457200" lvl="0" indent="-457200" defTabSz="206227">
              <a:lnSpc>
                <a:spcPct val="120000"/>
              </a:lnSpc>
              <a:spcAft>
                <a:spcPts val="630"/>
              </a:spcAft>
              <a:buAutoNum type="arabicPeriod" startAt="4"/>
              <a:tabLst>
                <a:tab pos="206227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СТРУКТУРА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РАСХОДОВ БЮДЖЕТА КАРАЧЕВСКОГО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ГОРОДСКОГО ПОСЕЛЕНИЯ</a:t>
            </a:r>
          </a:p>
          <a:p>
            <a:pPr lvl="0" defTabSz="206227">
              <a:lnSpc>
                <a:spcPct val="120000"/>
              </a:lnSpc>
              <a:spcAft>
                <a:spcPts val="630"/>
              </a:spcAft>
              <a:tabLst>
                <a:tab pos="206227" algn="l"/>
              </a:tabLst>
            </a:pPr>
            <a:endParaRPr lang="ru" sz="1000" i="1" dirty="0">
              <a:solidFill>
                <a:prstClr val="black"/>
              </a:solidFill>
              <a:latin typeface="Arial"/>
            </a:endParaRPr>
          </a:p>
          <a:p>
            <a:pPr marL="457200" lvl="0" indent="-457200" defTabSz="212322">
              <a:lnSpc>
                <a:spcPct val="120000"/>
              </a:lnSpc>
              <a:spcAft>
                <a:spcPts val="630"/>
              </a:spcAft>
              <a:buAutoNum type="arabicPeriod" startAt="5"/>
              <a:tabLst>
                <a:tab pos="212322" algn="l"/>
              </a:tabLst>
            </a:pP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МУНИЦИПАЛЬНЫЕ </a:t>
            </a:r>
            <a:r>
              <a:rPr lang="ru" sz="2000" i="1" dirty="0">
                <a:solidFill>
                  <a:prstClr val="black"/>
                </a:solidFill>
                <a:latin typeface="Arial"/>
              </a:rPr>
              <a:t>ПРОГРАММЫ КАРАЧЕВСКОГО </a:t>
            </a:r>
            <a:r>
              <a:rPr lang="ru" sz="2000" i="1" dirty="0" smtClean="0">
                <a:solidFill>
                  <a:prstClr val="black"/>
                </a:solidFill>
                <a:latin typeface="Arial"/>
              </a:rPr>
              <a:t>ГОРОДСКОГО ПОСЕЛЕНИЯ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29863" y="564704"/>
            <a:ext cx="5214697" cy="92333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851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8720" y="348680"/>
            <a:ext cx="8784976" cy="891857"/>
          </a:xfrm>
          <a:prstGeom prst="rect">
            <a:avLst/>
          </a:prstGeom>
          <a:noFill/>
        </p:spPr>
        <p:txBody>
          <a:bodyPr lIns="0" tIns="0" rIns="0" bIns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Aft>
                <a:spcPts val="490"/>
              </a:spcAft>
            </a:pPr>
            <a:r>
              <a:rPr lang="ru" sz="23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/>
              </a:rPr>
              <a:t>ОСНОВНЫЕ ПОКАЗАТЕЛИ </a:t>
            </a:r>
            <a:r>
              <a:rPr lang="ru" sz="23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/>
              </a:rPr>
              <a:t>СОЦИАЛЬНО¬ЭКОНОМИЧЕСКОГО </a:t>
            </a:r>
          </a:p>
          <a:p>
            <a:pPr algn="ctr">
              <a:spcAft>
                <a:spcPts val="490"/>
              </a:spcAft>
            </a:pPr>
            <a:r>
              <a:rPr lang="ru" sz="23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/>
              </a:rPr>
              <a:t>РАЗВИТИЯ КАРАЧЕВСКОГО ГОРОДСКОГО ПОСЕЛЕНИЯ КАРАЧЕВСКОГО МУНИЦИПАЛЬНОГО РАЙОНА БРЯНСКОЙ ОБЛАСТИ</a:t>
            </a:r>
            <a:endParaRPr lang="ru" sz="23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8720" y="1716832"/>
            <a:ext cx="8691134" cy="2664296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lvl="0" algn="just">
              <a:lnSpc>
                <a:spcPct val="132000"/>
              </a:lnSpc>
              <a:spcAft>
                <a:spcPts val="630"/>
              </a:spcAft>
            </a:pPr>
            <a:r>
              <a:rPr lang="ru" sz="1400" dirty="0" smtClean="0">
                <a:latin typeface="Arial Narrow"/>
              </a:rPr>
              <a:t>	</a:t>
            </a:r>
            <a:r>
              <a:rPr lang="ru-RU" sz="1400" dirty="0">
                <a:solidFill>
                  <a:prstClr val="black"/>
                </a:solidFill>
              </a:rPr>
              <a:t>Прогноз социально-экономического развития </a:t>
            </a:r>
            <a:r>
              <a:rPr lang="ru-RU" sz="1400" dirty="0" smtClean="0">
                <a:solidFill>
                  <a:prstClr val="black"/>
                </a:solidFill>
              </a:rPr>
              <a:t>Карачевского городского поселения Карачевского </a:t>
            </a:r>
            <a:r>
              <a:rPr lang="ru-RU" sz="1400" dirty="0">
                <a:solidFill>
                  <a:prstClr val="black"/>
                </a:solidFill>
              </a:rPr>
              <a:t>муниципального района Брянской области на </a:t>
            </a:r>
            <a:r>
              <a:rPr lang="ru-RU" sz="1400" dirty="0" smtClean="0">
                <a:solidFill>
                  <a:prstClr val="black"/>
                </a:solidFill>
              </a:rPr>
              <a:t>2025 </a:t>
            </a:r>
            <a:r>
              <a:rPr lang="ru-RU" sz="1400" dirty="0">
                <a:solidFill>
                  <a:prstClr val="black"/>
                </a:solidFill>
              </a:rPr>
              <a:t>год и на плановый период </a:t>
            </a:r>
            <a:r>
              <a:rPr lang="ru-RU" sz="1400" dirty="0" smtClean="0">
                <a:solidFill>
                  <a:prstClr val="black"/>
                </a:solidFill>
              </a:rPr>
              <a:t>2026 </a:t>
            </a:r>
            <a:r>
              <a:rPr lang="ru-RU" sz="1400" dirty="0">
                <a:solidFill>
                  <a:prstClr val="black"/>
                </a:solidFill>
              </a:rPr>
              <a:t>и </a:t>
            </a:r>
            <a:r>
              <a:rPr lang="ru-RU" sz="1400" dirty="0" smtClean="0">
                <a:solidFill>
                  <a:prstClr val="black"/>
                </a:solidFill>
              </a:rPr>
              <a:t>2027 </a:t>
            </a:r>
            <a:r>
              <a:rPr lang="ru-RU" sz="1400" dirty="0">
                <a:solidFill>
                  <a:prstClr val="black"/>
                </a:solidFill>
              </a:rPr>
              <a:t>годов разработан на вариативной основе в составе базового и консервативного вариантов, согласно сценарным условиям функционирования экономики.</a:t>
            </a:r>
          </a:p>
          <a:p>
            <a:pPr lvl="0" algn="just">
              <a:lnSpc>
                <a:spcPct val="131000"/>
              </a:lnSpc>
            </a:pPr>
            <a:r>
              <a:rPr lang="ru-RU" sz="1400" dirty="0">
                <a:solidFill>
                  <a:prstClr val="black"/>
                </a:solidFill>
              </a:rPr>
              <a:t>	Базовый вариант характеризует основные макроэкономические показатели развития экономики в условиях сохранения негативных внешних факторов и консервативной бюджетной политики. Темпы роста </a:t>
            </a:r>
            <a:r>
              <a:rPr lang="ru-RU" sz="1400" dirty="0" smtClean="0">
                <a:solidFill>
                  <a:prstClr val="black"/>
                </a:solidFill>
              </a:rPr>
              <a:t>экономики Карачевского городского поселения </a:t>
            </a:r>
            <a:r>
              <a:rPr lang="ru-RU" sz="1400" dirty="0">
                <a:solidFill>
                  <a:prstClr val="black"/>
                </a:solidFill>
              </a:rPr>
              <a:t>Карачевского муниципального района Брянской области в </a:t>
            </a:r>
            <a:r>
              <a:rPr lang="ru-RU" sz="1400" dirty="0" smtClean="0">
                <a:solidFill>
                  <a:prstClr val="black"/>
                </a:solidFill>
              </a:rPr>
              <a:t>2025-2027 </a:t>
            </a:r>
            <a:r>
              <a:rPr lang="ru-RU" sz="1400" dirty="0">
                <a:solidFill>
                  <a:prstClr val="black"/>
                </a:solidFill>
              </a:rPr>
              <a:t>годах по базовому варианту составят </a:t>
            </a:r>
            <a:r>
              <a:rPr lang="ru-RU" sz="1400" dirty="0" smtClean="0">
                <a:solidFill>
                  <a:prstClr val="black"/>
                </a:solidFill>
              </a:rPr>
              <a:t>104,1 </a:t>
            </a:r>
            <a:r>
              <a:rPr lang="ru-RU" sz="1400" dirty="0">
                <a:solidFill>
                  <a:prstClr val="black"/>
                </a:solidFill>
              </a:rPr>
              <a:t>– </a:t>
            </a:r>
            <a:r>
              <a:rPr lang="ru-RU" sz="1400" dirty="0" smtClean="0">
                <a:solidFill>
                  <a:prstClr val="black"/>
                </a:solidFill>
              </a:rPr>
              <a:t>113,4 </a:t>
            </a:r>
            <a:r>
              <a:rPr lang="ru-RU" sz="1400" dirty="0">
                <a:solidFill>
                  <a:prstClr val="black"/>
                </a:solidFill>
              </a:rPr>
              <a:t>процента.</a:t>
            </a:r>
          </a:p>
          <a:p>
            <a:pPr lvl="0" algn="just">
              <a:lnSpc>
                <a:spcPct val="131000"/>
              </a:lnSpc>
            </a:pPr>
            <a:r>
              <a:rPr lang="ru-RU" sz="1400" dirty="0">
                <a:solidFill>
                  <a:prstClr val="black"/>
                </a:solidFill>
              </a:rPr>
              <a:t>	За основу взят базовый вариант прогноза.</a:t>
            </a:r>
            <a:endParaRPr lang="ru" sz="1400" dirty="0">
              <a:solidFill>
                <a:prstClr val="black"/>
              </a:solidFill>
            </a:endParaRPr>
          </a:p>
          <a:p>
            <a:pPr algn="just">
              <a:lnSpc>
                <a:spcPct val="132000"/>
              </a:lnSpc>
              <a:spcAft>
                <a:spcPts val="630"/>
              </a:spcAft>
            </a:pPr>
            <a:endParaRPr lang="ru-RU" sz="1400" dirty="0" smtClean="0"/>
          </a:p>
          <a:p>
            <a:pPr algn="just">
              <a:lnSpc>
                <a:spcPct val="131000"/>
              </a:lnSpc>
            </a:pPr>
            <a:r>
              <a:rPr lang="ru-RU" sz="1400" dirty="0" smtClean="0"/>
              <a:t>	За </a:t>
            </a:r>
            <a:r>
              <a:rPr lang="ru-RU" sz="1400" dirty="0"/>
              <a:t>основу взят базовый вариант </a:t>
            </a:r>
            <a:r>
              <a:rPr lang="ru-RU" sz="1400" dirty="0" smtClean="0"/>
              <a:t>прогноза.</a:t>
            </a:r>
            <a:endParaRPr lang="ru" sz="1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575008"/>
              </p:ext>
            </p:extLst>
          </p:nvPr>
        </p:nvGraphicFramePr>
        <p:xfrm>
          <a:off x="708720" y="4597152"/>
          <a:ext cx="8574913" cy="5064583"/>
        </p:xfrm>
        <a:graphic>
          <a:graphicData uri="http://schemas.openxmlformats.org/drawingml/2006/table">
            <a:tbl>
              <a:tblPr/>
              <a:tblGrid>
                <a:gridCol w="2206726"/>
                <a:gridCol w="1386402"/>
                <a:gridCol w="826436"/>
                <a:gridCol w="826436"/>
                <a:gridCol w="826436"/>
                <a:gridCol w="826436"/>
                <a:gridCol w="826436"/>
                <a:gridCol w="849605"/>
              </a:tblGrid>
              <a:tr h="360039"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>
                          <a:latin typeface="Arial Narrow"/>
                        </a:rPr>
                        <a:t>Показатель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>
                          <a:latin typeface="Arial Narrow"/>
                        </a:rPr>
                        <a:t>Единица измерения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2024</a:t>
                      </a:r>
                    </a:p>
                  </a:txBody>
                  <a:tcPr marL="0" marR="0" marT="0" marB="0" anchor="ctr"/>
                </a:tc>
              </a:tr>
              <a:tr h="359577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объема отгруженных товаров собственного производства в обрабатывающих производствах по всем видам экономической деятельности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>
                          <a:latin typeface="Arial Narrow"/>
                        </a:rPr>
                        <a:t>% к предыдущему году в сопоставимых ценах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124,8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75,2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105,8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534591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том числе: динамика объема отгруженных товаров собственного производства в обрабатывающих производствах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116,2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77,1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104,6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534591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объема продукции сельского хозяйства в хозяйствах всех категорий,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100,0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103,0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103,1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102,3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786721">
                <a:tc>
                  <a:txBody>
                    <a:bodyPr/>
                    <a:lstStyle/>
                    <a:p>
                      <a:pPr marL="5290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инвестиций в основной капитал за счет всех источников финансирования,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 Narrow"/>
                        </a:rPr>
                        <a:t>т</a:t>
                      </a:r>
                      <a:r>
                        <a:rPr lang="ru" sz="1000" dirty="0" smtClean="0">
                          <a:latin typeface="Arial Narrow"/>
                        </a:rPr>
                        <a:t>ыс. рублей</a:t>
                      </a:r>
                    </a:p>
                    <a:p>
                      <a:pPr marL="0" marR="0" indent="0" algn="ctr">
                        <a:lnSpc>
                          <a:spcPct val="120000"/>
                        </a:lnSpc>
                      </a:pP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749 563,00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890 015,00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966 274,16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1 071 413,48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1 187 988,62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1 321 005,33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2787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75698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75698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547448"/>
              </p:ext>
            </p:extLst>
          </p:nvPr>
        </p:nvGraphicFramePr>
        <p:xfrm>
          <a:off x="708723" y="4586110"/>
          <a:ext cx="8589234" cy="5080091"/>
        </p:xfrm>
        <a:graphic>
          <a:graphicData uri="http://schemas.openxmlformats.org/drawingml/2006/table">
            <a:tbl>
              <a:tblPr/>
              <a:tblGrid>
                <a:gridCol w="2210412"/>
                <a:gridCol w="1388718"/>
                <a:gridCol w="827816"/>
                <a:gridCol w="827816"/>
                <a:gridCol w="827816"/>
                <a:gridCol w="827816"/>
                <a:gridCol w="827816"/>
                <a:gridCol w="851024"/>
              </a:tblGrid>
              <a:tr h="361430"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>
                          <a:latin typeface="Arial Narrow"/>
                        </a:rPr>
                        <a:t>Показатель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>
                          <a:latin typeface="Arial Narrow"/>
                        </a:rPr>
                        <a:t>Единица измерения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>
                          <a:latin typeface="Arial Narrow"/>
                        </a:rPr>
                        <a:t>2024</a:t>
                      </a:r>
                    </a:p>
                  </a:txBody>
                  <a:tcPr marL="0" marR="0" marT="0" marB="0" anchor="ctr"/>
                </a:tc>
              </a:tr>
              <a:tr h="1040517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объема отгруженных </a:t>
                      </a:r>
                      <a:r>
                        <a:rPr kumimoji="0"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товаров</a:t>
                      </a: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собственного производства в обрабатывающих производствах по всем видам экономической деятельности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>
                          <a:latin typeface="Arial Narrow"/>
                        </a:rPr>
                        <a:t>% к предыдущему году в сопоставимых ценах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124,8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75,2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105,8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703749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том числе: динамика объема отгруженных товаров собственного производства в обрабатывающих производствах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116,2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77,1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104,6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105,0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703749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объема продукции сельского хозяйства в хозяйствах всех категорий,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sz="25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100,0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103,0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103,1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/>
                      <a:r>
                        <a:rPr lang="ru" sz="1000" dirty="0" smtClean="0">
                          <a:latin typeface="Arial Narrow"/>
                        </a:rPr>
                        <a:t>102,3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789761">
                <a:tc>
                  <a:txBody>
                    <a:bodyPr/>
                    <a:lstStyle/>
                    <a:p>
                      <a:pPr marL="5290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инвестиций в основной капитал за счет всех источников финансирования, в ценах соответствующих лет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 Narrow"/>
                        </a:rPr>
                        <a:t>т</a:t>
                      </a:r>
                      <a:r>
                        <a:rPr lang="ru" sz="1000" dirty="0" smtClean="0">
                          <a:latin typeface="Arial Narrow"/>
                        </a:rPr>
                        <a:t>ыс. рублей</a:t>
                      </a:r>
                    </a:p>
                    <a:p>
                      <a:pPr marL="0" marR="0" indent="0" algn="ctr">
                        <a:lnSpc>
                          <a:spcPct val="120000"/>
                        </a:lnSpc>
                      </a:pP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749 563,00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890 015,00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966 274,16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1 071 413,48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1 187 988,62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1 321 005,33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15542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77150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377150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/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143085"/>
              </p:ext>
            </p:extLst>
          </p:nvPr>
        </p:nvGraphicFramePr>
        <p:xfrm>
          <a:off x="636714" y="4597153"/>
          <a:ext cx="8668403" cy="5040559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230786"/>
                <a:gridCol w="1401519"/>
                <a:gridCol w="835446"/>
                <a:gridCol w="835446"/>
                <a:gridCol w="835446"/>
                <a:gridCol w="835446"/>
                <a:gridCol w="835446"/>
                <a:gridCol w="858868"/>
              </a:tblGrid>
              <a:tr h="504055"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/>
                        <a:t>Показатель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/>
                        <a:t>Единица измерения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Факт 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2022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Факт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2023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-RU" sz="1000" dirty="0" smtClean="0"/>
                        <a:t>О</a:t>
                      </a:r>
                      <a:r>
                        <a:rPr lang="ru" sz="1000" dirty="0" smtClean="0"/>
                        <a:t>ценка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 2024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Прогноз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 2025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Прогноз</a:t>
                      </a:r>
                    </a:p>
                    <a:p>
                      <a:pPr marL="0" marR="0" indent="177800" algn="ctr"/>
                      <a:r>
                        <a:rPr lang="ru" sz="1000" dirty="0" smtClean="0"/>
                        <a:t> 2026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/>
                        <a:t>Прогноз </a:t>
                      </a:r>
                    </a:p>
                    <a:p>
                      <a:pPr marL="0" marR="0" indent="177800" algn="ctr"/>
                      <a:r>
                        <a:rPr lang="ru" sz="1000" smtClean="0"/>
                        <a:t>2027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983704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effectLst/>
                        </a:rPr>
                        <a:t>динамика объема отгруженных товаров собственного производства  по всем видам экономической деятельности в ценах соответствующих лет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/>
                        <a:t>% к предыдущему году в </a:t>
                      </a:r>
                      <a:r>
                        <a:rPr lang="ru" sz="1000" dirty="0" smtClean="0"/>
                        <a:t>сопоставимых</a:t>
                      </a:r>
                    </a:p>
                    <a:p>
                      <a:pPr marL="0" marR="0" indent="0" algn="ctr">
                        <a:lnSpc>
                          <a:spcPct val="115000"/>
                        </a:lnSpc>
                      </a:pPr>
                      <a:r>
                        <a:rPr lang="ru" sz="1000" dirty="0" smtClean="0"/>
                        <a:t> ценах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160,93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95,63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104,5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108,1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105,7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 Narrow"/>
                        </a:rPr>
                        <a:t>105,9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888504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effectLst/>
                        </a:rPr>
                        <a:t>в том числе: динамика объема отгруженных товаров собственного производства в обрабатывающих производствах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161,5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93,6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99,4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112,5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108,1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77800" algn="ctr"/>
                      <a:r>
                        <a:rPr lang="ru" sz="1000" dirty="0" smtClean="0">
                          <a:latin typeface="Arial Narrow"/>
                        </a:rPr>
                        <a:t>106,6</a:t>
                      </a:r>
                      <a:endParaRPr lang="ru" sz="1000" dirty="0">
                        <a:latin typeface="Arial Narrow"/>
                      </a:endParaRPr>
                    </a:p>
                  </a:txBody>
                  <a:tcPr marL="0" marR="0" marT="0" marB="0" anchor="ctr"/>
                </a:tc>
              </a:tr>
              <a:tr h="936104">
                <a:tc>
                  <a:txBody>
                    <a:bodyPr/>
                    <a:lstStyle/>
                    <a:p>
                      <a:pPr marL="5290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effectLst/>
                        </a:rPr>
                        <a:t>динамика инвестиций в основной капитал за счет всех источников финансирования, в ценах соответствующих лет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млн</a:t>
                      </a:r>
                      <a:r>
                        <a:rPr lang="ru" sz="1000" dirty="0" smtClean="0"/>
                        <a:t>. рублей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406,04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1699,7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1531,4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1563,6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1610,5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1663,7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фонда оплаты труда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млн</a:t>
                      </a:r>
                      <a:r>
                        <a:rPr lang="ru" sz="1000" dirty="0" smtClean="0"/>
                        <a:t>. рублей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2764,05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4375,96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5239,57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5941,67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6565,55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7110,49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495027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динамика средней заработной платы работающего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/>
                        <a:t>рублей</a:t>
                      </a:r>
                      <a:endParaRPr lang="ru" sz="1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40964,80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59666,9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70347,28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79773,81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88150,06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95446,51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729109">
                <a:tc>
                  <a:txBody>
                    <a:bodyPr/>
                    <a:lstStyle/>
                    <a:p>
                      <a:pPr marL="52900" marR="0" indent="0">
                        <a:lnSpc>
                          <a:spcPct val="115000"/>
                        </a:lnSpc>
                      </a:pPr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</a:t>
                      </a:r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инамика оборота розничной торговли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</a:t>
                      </a:r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.рублей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3028,7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3329,5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3782,9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4294,2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4962,0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101600" algn="ctr"/>
                      <a:r>
                        <a:rPr lang="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5159,6</a:t>
                      </a:r>
                      <a:endParaRPr lang="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5464" y="527303"/>
            <a:ext cx="8520240" cy="90149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Aft>
                <a:spcPts val="280"/>
              </a:spcAft>
            </a:pPr>
            <a:r>
              <a:rPr lang="ru" sz="220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ОСНОВНЫЕ ПАРАМЕТРЫ </a:t>
            </a:r>
            <a:r>
              <a:rPr lang="ru" sz="220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БЮДЖЕТА КАРАЧЕВСКОГО ГОРОДСКОГО ПОСЕЛЕНИЯ КАРАЧЕВСКОГО МУНИЦИПАЛЬНОГО РАЙОНА БРЯНСКОЙ ОБЛАСТИ </a:t>
            </a:r>
            <a:r>
              <a:rPr lang="ru" sz="220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НА </a:t>
            </a:r>
            <a:r>
              <a:rPr lang="ru" sz="220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2025 </a:t>
            </a:r>
            <a:r>
              <a:rPr lang="ru" sz="220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- </a:t>
            </a:r>
            <a:r>
              <a:rPr lang="ru" sz="220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2027 </a:t>
            </a:r>
            <a:r>
              <a:rPr lang="ru" sz="220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/>
              </a:rPr>
              <a:t>ГОДЫ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954612239"/>
              </p:ext>
            </p:extLst>
          </p:nvPr>
        </p:nvGraphicFramePr>
        <p:xfrm>
          <a:off x="0" y="6858000"/>
          <a:ext cx="6037312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441981134"/>
              </p:ext>
            </p:extLst>
          </p:nvPr>
        </p:nvGraphicFramePr>
        <p:xfrm>
          <a:off x="5305584" y="6829400"/>
          <a:ext cx="5494135" cy="3261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748942"/>
              </p:ext>
            </p:extLst>
          </p:nvPr>
        </p:nvGraphicFramePr>
        <p:xfrm>
          <a:off x="1644824" y="2148881"/>
          <a:ext cx="6713363" cy="4392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139361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3075" y="1640939"/>
            <a:ext cx="3785616" cy="350520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indent="5080"/>
            <a:r>
              <a:rPr lang="ru" sz="2000" i="1" u="sng" dirty="0">
                <a:latin typeface="Arial Narrow"/>
              </a:rPr>
              <a:t>Расходы бюджета в </a:t>
            </a:r>
            <a:r>
              <a:rPr lang="ru" sz="2000" i="1" u="sng" dirty="0" smtClean="0">
                <a:latin typeface="Arial Narrow"/>
              </a:rPr>
              <a:t>2025 </a:t>
            </a:r>
            <a:r>
              <a:rPr lang="ru" sz="2000" i="1" u="sng" dirty="0">
                <a:latin typeface="Arial Narrow"/>
              </a:rPr>
              <a:t>году, рублей</a:t>
            </a:r>
            <a:r>
              <a:rPr lang="ru" sz="2000" dirty="0">
                <a:solidFill>
                  <a:srgbClr val="355C7D"/>
                </a:solidFill>
                <a:latin typeface="Arial Narrow"/>
              </a:rPr>
              <a:t>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41393" y="7467601"/>
            <a:ext cx="97536" cy="14020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algn="just"/>
            <a:r>
              <a:rPr lang="ru" sz="1100" b="1" dirty="0">
                <a:solidFill>
                  <a:srgbClr val="D16F84"/>
                </a:solidFill>
                <a:latin typeface="Arial"/>
              </a:rPr>
              <a:t>б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37633" y="420688"/>
            <a:ext cx="9505056" cy="1015655"/>
          </a:xfrm>
          <a:prstGeom prst="rect">
            <a:avLst/>
          </a:prstGeom>
          <a:noFill/>
        </p:spPr>
        <p:txBody>
          <a:bodyPr wrap="square" lIns="91430" tIns="45716" rIns="91430" bIns="45716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indent="2031" algn="ctr"/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СТРУКТУРА РАСХОДОВ </a:t>
            </a:r>
            <a:r>
              <a:rPr lang="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БЮДЖЕТА КАРАЧЕВСКОГО ГОРОДСКОГО ПОСЕЛЕНИЯ </a:t>
            </a:r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КАРАЧЕВСКОГО </a:t>
            </a:r>
            <a:r>
              <a:rPr lang="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МУНИЦИПАЛЬНОГО </a:t>
            </a:r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РАЙОНА БРЯНСКОЙ ОБЛАСТИ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535830140"/>
              </p:ext>
            </p:extLst>
          </p:nvPr>
        </p:nvGraphicFramePr>
        <p:xfrm>
          <a:off x="1890712" y="1991459"/>
          <a:ext cx="7314952" cy="7142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8839" y="2004864"/>
            <a:ext cx="5523249" cy="3528392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>
              <a:spcAft>
                <a:spcPts val="2309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Карачевского городского поселения Карачевского муниципального района Брянской области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1000"/>
              </a:lnSpc>
              <a:spcAft>
                <a:spcPts val="2309"/>
              </a:spcAft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309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современной городской среды Карачевского городского поселения  Карачевского муниципального района Брянской области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1000"/>
              </a:lnSpc>
              <a:spcAft>
                <a:spcPts val="2309"/>
              </a:spcAft>
            </a:pP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1000"/>
              </a:lnSpc>
              <a:spcAft>
                <a:spcPts val="2309"/>
              </a:spcAft>
            </a:pP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12088" y="2004864"/>
            <a:ext cx="2037593" cy="3528392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329 862 189,40 ₽ </a:t>
            </a:r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8 574 290,39 ₽</a:t>
            </a:r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1904" y="9771888"/>
            <a:ext cx="1466088" cy="13716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defTabSz="435819">
              <a:tabLst>
                <a:tab pos="690301" algn="l"/>
                <a:tab pos="992022" algn="l"/>
              </a:tabLst>
            </a:pPr>
            <a:r>
              <a:rPr lang="ru" sz="1100" b="1">
                <a:solidFill>
                  <a:srgbClr val="D16F84"/>
                </a:solidFill>
                <a:latin typeface="Arial"/>
              </a:rPr>
              <a:t>-------	7	-------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00807" y="420688"/>
            <a:ext cx="8064898" cy="746350"/>
          </a:xfrm>
          <a:prstGeom prst="rect">
            <a:avLst/>
          </a:prstGeom>
          <a:noFill/>
        </p:spPr>
        <p:txBody>
          <a:bodyPr wrap="square" lIns="91430" tIns="45716" rIns="91430" bIns="45716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280"/>
              </a:spcAft>
            </a:pPr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МУНИЦИПАЛЬНЫЕ</a:t>
            </a:r>
            <a:r>
              <a:rPr lang="ru" sz="1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 </a:t>
            </a:r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ПРОГРАММЫ</a:t>
            </a:r>
          </a:p>
          <a:p>
            <a:pPr algn="ctr"/>
            <a:r>
              <a:rPr lang="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КАРАЧЕВСКОГО</a:t>
            </a:r>
            <a:r>
              <a:rPr lang="ru" sz="1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 </a:t>
            </a:r>
            <a:r>
              <a:rPr lang="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/>
              </a:rPr>
              <a:t>ГОРОДСКОГО ПОСЕЛЕНИЯ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Рисунок 13" descr="https://cs1.livemaster.ru/storage/26/1a/d479c4e8e290770e89812375b043--materialy-dlya-tvorchestva-dizajn-dlya-mashinnoj-vyshivki-g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05" y="1851257"/>
            <a:ext cx="1375490" cy="1317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golosza.ru/local/templates/voting2/images/mainpage2/block1-b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28" y="3779197"/>
            <a:ext cx="1315267" cy="176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1444</TotalTime>
  <Words>678</Words>
  <Application>Microsoft Office PowerPoint</Application>
  <PresentationFormat>Произвольный</PresentationFormat>
  <Paragraphs>219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Кулешов</dc:creator>
  <cp:lastModifiedBy>User</cp:lastModifiedBy>
  <cp:revision>112</cp:revision>
  <dcterms:modified xsi:type="dcterms:W3CDTF">2024-12-26T09:14:48Z</dcterms:modified>
</cp:coreProperties>
</file>